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6" r:id="rId7"/>
    <p:sldId id="274" r:id="rId8"/>
    <p:sldId id="267" r:id="rId9"/>
    <p:sldId id="275" r:id="rId10"/>
    <p:sldId id="269" r:id="rId11"/>
    <p:sldId id="276" r:id="rId12"/>
    <p:sldId id="270" r:id="rId13"/>
    <p:sldId id="271" r:id="rId14"/>
    <p:sldId id="272" r:id="rId15"/>
    <p:sldId id="277" r:id="rId16"/>
    <p:sldId id="264" r:id="rId17"/>
    <p:sldId id="265"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80" autoAdjust="0"/>
  </p:normalViewPr>
  <p:slideViewPr>
    <p:cSldViewPr>
      <p:cViewPr>
        <p:scale>
          <a:sx n="66" d="100"/>
          <a:sy n="66" d="100"/>
        </p:scale>
        <p:origin x="-62"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tr-T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tr-TR"/>
          </a:p>
        </p:txBody>
      </p:sp>
      <p:sp>
        <p:nvSpPr>
          <p:cNvPr id="4" name="Дата 3"/>
          <p:cNvSpPr>
            <a:spLocks noGrp="1"/>
          </p:cNvSpPr>
          <p:nvPr>
            <p:ph type="dt" sz="half" idx="10"/>
          </p:nvPr>
        </p:nvSpPr>
        <p:spPr/>
        <p:txBody>
          <a:bodyPr/>
          <a:lstStyle/>
          <a:p>
            <a:fld id="{DD49AFAF-367C-49A6-9D20-4FCC14F7420B}" type="datetimeFigureOut">
              <a:rPr lang="tr-TR" smtClean="0"/>
              <a:t>14.10.2023</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106030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r-TR"/>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4" name="Дата 3"/>
          <p:cNvSpPr>
            <a:spLocks noGrp="1"/>
          </p:cNvSpPr>
          <p:nvPr>
            <p:ph type="dt" sz="half" idx="10"/>
          </p:nvPr>
        </p:nvSpPr>
        <p:spPr/>
        <p:txBody>
          <a:bodyPr/>
          <a:lstStyle/>
          <a:p>
            <a:fld id="{DD49AFAF-367C-49A6-9D20-4FCC14F7420B}" type="datetimeFigureOut">
              <a:rPr lang="tr-TR" smtClean="0"/>
              <a:t>14.10.2023</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67174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tr-T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4" name="Дата 3"/>
          <p:cNvSpPr>
            <a:spLocks noGrp="1"/>
          </p:cNvSpPr>
          <p:nvPr>
            <p:ph type="dt" sz="half" idx="10"/>
          </p:nvPr>
        </p:nvSpPr>
        <p:spPr/>
        <p:txBody>
          <a:bodyPr/>
          <a:lstStyle/>
          <a:p>
            <a:fld id="{DD49AFAF-367C-49A6-9D20-4FCC14F7420B}" type="datetimeFigureOut">
              <a:rPr lang="tr-TR" smtClean="0"/>
              <a:t>14.10.2023</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47496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r-TR"/>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4" name="Дата 3"/>
          <p:cNvSpPr>
            <a:spLocks noGrp="1"/>
          </p:cNvSpPr>
          <p:nvPr>
            <p:ph type="dt" sz="half" idx="10"/>
          </p:nvPr>
        </p:nvSpPr>
        <p:spPr/>
        <p:txBody>
          <a:bodyPr/>
          <a:lstStyle/>
          <a:p>
            <a:fld id="{DD49AFAF-367C-49A6-9D20-4FCC14F7420B}" type="datetimeFigureOut">
              <a:rPr lang="tr-TR" smtClean="0"/>
              <a:t>14.10.2023</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349206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tr-T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49AFAF-367C-49A6-9D20-4FCC14F7420B}" type="datetimeFigureOut">
              <a:rPr lang="tr-TR" smtClean="0"/>
              <a:t>14.10.2023</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127207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r-T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5" name="Дата 4"/>
          <p:cNvSpPr>
            <a:spLocks noGrp="1"/>
          </p:cNvSpPr>
          <p:nvPr>
            <p:ph type="dt" sz="half" idx="10"/>
          </p:nvPr>
        </p:nvSpPr>
        <p:spPr/>
        <p:txBody>
          <a:bodyPr/>
          <a:lstStyle/>
          <a:p>
            <a:fld id="{DD49AFAF-367C-49A6-9D20-4FCC14F7420B}" type="datetimeFigureOut">
              <a:rPr lang="tr-TR" smtClean="0"/>
              <a:t>14.10.2023</a:t>
            </a:fld>
            <a:endParaRPr lang="tr-TR"/>
          </a:p>
        </p:txBody>
      </p:sp>
      <p:sp>
        <p:nvSpPr>
          <p:cNvPr id="6" name="Нижний колонтитул 5"/>
          <p:cNvSpPr>
            <a:spLocks noGrp="1"/>
          </p:cNvSpPr>
          <p:nvPr>
            <p:ph type="ftr" sz="quarter" idx="11"/>
          </p:nvPr>
        </p:nvSpPr>
        <p:spPr/>
        <p:txBody>
          <a:bodyPr/>
          <a:lstStyle/>
          <a:p>
            <a:endParaRPr lang="tr-TR"/>
          </a:p>
        </p:txBody>
      </p:sp>
      <p:sp>
        <p:nvSpPr>
          <p:cNvPr id="7" name="Номер слайда 6"/>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208907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tr-T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7" name="Дата 6"/>
          <p:cNvSpPr>
            <a:spLocks noGrp="1"/>
          </p:cNvSpPr>
          <p:nvPr>
            <p:ph type="dt" sz="half" idx="10"/>
          </p:nvPr>
        </p:nvSpPr>
        <p:spPr/>
        <p:txBody>
          <a:bodyPr/>
          <a:lstStyle/>
          <a:p>
            <a:fld id="{DD49AFAF-367C-49A6-9D20-4FCC14F7420B}" type="datetimeFigureOut">
              <a:rPr lang="tr-TR" smtClean="0"/>
              <a:t>14.10.2023</a:t>
            </a:fld>
            <a:endParaRPr lang="tr-TR"/>
          </a:p>
        </p:txBody>
      </p:sp>
      <p:sp>
        <p:nvSpPr>
          <p:cNvPr id="8" name="Нижний колонтитул 7"/>
          <p:cNvSpPr>
            <a:spLocks noGrp="1"/>
          </p:cNvSpPr>
          <p:nvPr>
            <p:ph type="ftr" sz="quarter" idx="11"/>
          </p:nvPr>
        </p:nvSpPr>
        <p:spPr/>
        <p:txBody>
          <a:bodyPr/>
          <a:lstStyle/>
          <a:p>
            <a:endParaRPr lang="tr-TR"/>
          </a:p>
        </p:txBody>
      </p:sp>
      <p:sp>
        <p:nvSpPr>
          <p:cNvPr id="9" name="Номер слайда 8"/>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38601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r-TR"/>
          </a:p>
        </p:txBody>
      </p:sp>
      <p:sp>
        <p:nvSpPr>
          <p:cNvPr id="3" name="Дата 2"/>
          <p:cNvSpPr>
            <a:spLocks noGrp="1"/>
          </p:cNvSpPr>
          <p:nvPr>
            <p:ph type="dt" sz="half" idx="10"/>
          </p:nvPr>
        </p:nvSpPr>
        <p:spPr/>
        <p:txBody>
          <a:bodyPr/>
          <a:lstStyle/>
          <a:p>
            <a:fld id="{DD49AFAF-367C-49A6-9D20-4FCC14F7420B}" type="datetimeFigureOut">
              <a:rPr lang="tr-TR" smtClean="0"/>
              <a:t>14.10.2023</a:t>
            </a:fld>
            <a:endParaRPr lang="tr-TR"/>
          </a:p>
        </p:txBody>
      </p:sp>
      <p:sp>
        <p:nvSpPr>
          <p:cNvPr id="4" name="Нижний колонтитул 3"/>
          <p:cNvSpPr>
            <a:spLocks noGrp="1"/>
          </p:cNvSpPr>
          <p:nvPr>
            <p:ph type="ftr" sz="quarter" idx="11"/>
          </p:nvPr>
        </p:nvSpPr>
        <p:spPr/>
        <p:txBody>
          <a:bodyPr/>
          <a:lstStyle/>
          <a:p>
            <a:endParaRPr lang="tr-TR"/>
          </a:p>
        </p:txBody>
      </p:sp>
      <p:sp>
        <p:nvSpPr>
          <p:cNvPr id="5" name="Номер слайда 4"/>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70344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49AFAF-367C-49A6-9D20-4FCC14F7420B}" type="datetimeFigureOut">
              <a:rPr lang="tr-TR" smtClean="0"/>
              <a:t>14.10.2023</a:t>
            </a:fld>
            <a:endParaRPr lang="tr-TR"/>
          </a:p>
        </p:txBody>
      </p:sp>
      <p:sp>
        <p:nvSpPr>
          <p:cNvPr id="3" name="Нижний колонтитул 2"/>
          <p:cNvSpPr>
            <a:spLocks noGrp="1"/>
          </p:cNvSpPr>
          <p:nvPr>
            <p:ph type="ftr" sz="quarter" idx="11"/>
          </p:nvPr>
        </p:nvSpPr>
        <p:spPr/>
        <p:txBody>
          <a:bodyPr/>
          <a:lstStyle/>
          <a:p>
            <a:endParaRPr lang="tr-TR"/>
          </a:p>
        </p:txBody>
      </p:sp>
      <p:sp>
        <p:nvSpPr>
          <p:cNvPr id="4" name="Номер слайда 3"/>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2955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tr-T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49AFAF-367C-49A6-9D20-4FCC14F7420B}" type="datetimeFigureOut">
              <a:rPr lang="tr-TR" smtClean="0"/>
              <a:t>14.10.2023</a:t>
            </a:fld>
            <a:endParaRPr lang="tr-TR"/>
          </a:p>
        </p:txBody>
      </p:sp>
      <p:sp>
        <p:nvSpPr>
          <p:cNvPr id="6" name="Нижний колонтитул 5"/>
          <p:cNvSpPr>
            <a:spLocks noGrp="1"/>
          </p:cNvSpPr>
          <p:nvPr>
            <p:ph type="ftr" sz="quarter" idx="11"/>
          </p:nvPr>
        </p:nvSpPr>
        <p:spPr/>
        <p:txBody>
          <a:bodyPr/>
          <a:lstStyle/>
          <a:p>
            <a:endParaRPr lang="tr-TR"/>
          </a:p>
        </p:txBody>
      </p:sp>
      <p:sp>
        <p:nvSpPr>
          <p:cNvPr id="7" name="Номер слайда 6"/>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22721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tr-T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49AFAF-367C-49A6-9D20-4FCC14F7420B}" type="datetimeFigureOut">
              <a:rPr lang="tr-TR" smtClean="0"/>
              <a:t>14.10.2023</a:t>
            </a:fld>
            <a:endParaRPr lang="tr-TR"/>
          </a:p>
        </p:txBody>
      </p:sp>
      <p:sp>
        <p:nvSpPr>
          <p:cNvPr id="6" name="Нижний колонтитул 5"/>
          <p:cNvSpPr>
            <a:spLocks noGrp="1"/>
          </p:cNvSpPr>
          <p:nvPr>
            <p:ph type="ftr" sz="quarter" idx="11"/>
          </p:nvPr>
        </p:nvSpPr>
        <p:spPr/>
        <p:txBody>
          <a:bodyPr/>
          <a:lstStyle/>
          <a:p>
            <a:endParaRPr lang="tr-TR"/>
          </a:p>
        </p:txBody>
      </p:sp>
      <p:sp>
        <p:nvSpPr>
          <p:cNvPr id="7" name="Номер слайда 6"/>
          <p:cNvSpPr>
            <a:spLocks noGrp="1"/>
          </p:cNvSpPr>
          <p:nvPr>
            <p:ph type="sldNum" sz="quarter" idx="12"/>
          </p:nvPr>
        </p:nvSpPr>
        <p:spPr/>
        <p:txBody>
          <a:bodyPr/>
          <a:lstStyle/>
          <a:p>
            <a:fld id="{85A38EFA-C1E3-4AB5-BB0F-21B93E4AF675}" type="slidenum">
              <a:rPr lang="tr-TR" smtClean="0"/>
              <a:t>‹#›</a:t>
            </a:fld>
            <a:endParaRPr lang="tr-TR"/>
          </a:p>
        </p:txBody>
      </p:sp>
    </p:spTree>
    <p:extLst>
      <p:ext uri="{BB962C8B-B14F-4D97-AF65-F5344CB8AC3E}">
        <p14:creationId xmlns:p14="http://schemas.microsoft.com/office/powerpoint/2010/main" val="359843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tr-T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r-T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9AFAF-367C-49A6-9D20-4FCC14F7420B}" type="datetimeFigureOut">
              <a:rPr lang="tr-TR" smtClean="0"/>
              <a:t>14.10.2023</a:t>
            </a:fld>
            <a:endParaRPr lang="tr-T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38EFA-C1E3-4AB5-BB0F-21B93E4AF675}" type="slidenum">
              <a:rPr lang="tr-TR" smtClean="0"/>
              <a:t>‹#›</a:t>
            </a:fld>
            <a:endParaRPr lang="tr-TR"/>
          </a:p>
        </p:txBody>
      </p:sp>
    </p:spTree>
    <p:extLst>
      <p:ext uri="{BB962C8B-B14F-4D97-AF65-F5344CB8AC3E}">
        <p14:creationId xmlns:p14="http://schemas.microsoft.com/office/powerpoint/2010/main" val="248519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Жазира\Downloads\sgf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 y="-1222"/>
            <a:ext cx="9166819" cy="68592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700808"/>
            <a:ext cx="8206680" cy="1470025"/>
          </a:xfrm>
        </p:spPr>
        <p:txBody>
          <a:bodyPr>
            <a:normAutofit fontScale="90000"/>
          </a:bodyPr>
          <a:lstStyle/>
          <a:p>
            <a:r>
              <a:rPr lang="kk-KZ" sz="3100" b="1" dirty="0" smtClean="0">
                <a:latin typeface="Times New Roman" pitchFamily="18" charset="0"/>
                <a:cs typeface="Times New Roman" pitchFamily="18" charset="0"/>
              </a:rPr>
              <a:t>Пән: </a:t>
            </a:r>
            <a:r>
              <a:rPr lang="kk-KZ" sz="3100" dirty="0" smtClean="0">
                <a:latin typeface="Times New Roman" pitchFamily="18" charset="0"/>
                <a:cs typeface="Times New Roman" pitchFamily="18" charset="0"/>
              </a:rPr>
              <a:t>Бастауыш білім берудегі метапәндік тәсілдеме</a:t>
            </a:r>
            <a:br>
              <a:rPr lang="kk-KZ" sz="3100" dirty="0" smtClean="0">
                <a:latin typeface="Times New Roman" pitchFamily="18" charset="0"/>
                <a:cs typeface="Times New Roman" pitchFamily="18" charset="0"/>
              </a:rPr>
            </a:br>
            <a:r>
              <a:rPr lang="kk-KZ" sz="3100" b="1" dirty="0" smtClean="0">
                <a:latin typeface="Times New Roman" pitchFamily="18" charset="0"/>
                <a:cs typeface="Times New Roman" pitchFamily="18" charset="0"/>
              </a:rPr>
              <a:t/>
            </a:r>
            <a:br>
              <a:rPr lang="kk-KZ" sz="31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Дәріс тақырыбы: </a:t>
            </a:r>
            <a:br>
              <a:rPr lang="kk-KZ" sz="2800" b="1" dirty="0" smtClean="0">
                <a:latin typeface="Times New Roman" pitchFamily="18" charset="0"/>
                <a:cs typeface="Times New Roman" pitchFamily="18" charset="0"/>
              </a:rPr>
            </a:br>
            <a:r>
              <a:rPr lang="kk-KZ" sz="2800" i="1" dirty="0" smtClean="0">
                <a:latin typeface="Times New Roman" pitchFamily="18" charset="0"/>
                <a:cs typeface="Times New Roman" pitchFamily="18" charset="0"/>
              </a:rPr>
              <a:t>Бастауыш білім беру пәндерін метапәндік тұрғыда оқытудың әдістемесі</a:t>
            </a:r>
            <a:endParaRPr lang="tr-TR" sz="2800"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739" y="4437112"/>
            <a:ext cx="6400800" cy="1752600"/>
          </a:xfrm>
        </p:spPr>
        <p:txBody>
          <a:bodyPr>
            <a:normAutofit/>
          </a:bodyPr>
          <a:lstStyle/>
          <a:p>
            <a:pPr algn="r"/>
            <a:r>
              <a:rPr lang="kk-KZ" sz="2000" dirty="0" smtClean="0">
                <a:solidFill>
                  <a:schemeClr val="tx1"/>
                </a:solidFill>
                <a:latin typeface="Times New Roman" pitchFamily="18" charset="0"/>
                <a:cs typeface="Times New Roman" pitchFamily="18" charset="0"/>
              </a:rPr>
              <a:t>Аға оқытушы, </a:t>
            </a:r>
            <a:r>
              <a:rPr lang="en-US" sz="2000" dirty="0" smtClean="0">
                <a:solidFill>
                  <a:schemeClr val="tx1"/>
                </a:solidFill>
                <a:latin typeface="Times New Roman" pitchFamily="18" charset="0"/>
                <a:cs typeface="Times New Roman" pitchFamily="18" charset="0"/>
              </a:rPr>
              <a:t>PhD </a:t>
            </a:r>
            <a:r>
              <a:rPr lang="kk-KZ" sz="2000" dirty="0" smtClean="0">
                <a:solidFill>
                  <a:schemeClr val="tx1"/>
                </a:solidFill>
                <a:latin typeface="Times New Roman" pitchFamily="18" charset="0"/>
                <a:cs typeface="Times New Roman" pitchFamily="18" charset="0"/>
              </a:rPr>
              <a:t>Ж.А.Жұмабаева</a:t>
            </a:r>
            <a:endParaRPr lang="tr-TR" sz="20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139" y="360071"/>
            <a:ext cx="2356339" cy="97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35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97213" y="260648"/>
            <a:ext cx="8352928" cy="6740307"/>
          </a:xfrm>
          <a:prstGeom prst="rect">
            <a:avLst/>
          </a:prstGeom>
        </p:spPr>
        <p:txBody>
          <a:bodyPr wrap="square">
            <a:spAutoFit/>
          </a:bodyPr>
          <a:lstStyle/>
          <a:p>
            <a:r>
              <a:rPr lang="kk-KZ" sz="1600" i="1" dirty="0">
                <a:latin typeface="Times New Roman" pitchFamily="18" charset="0"/>
                <a:cs typeface="Times New Roman" pitchFamily="18" charset="0"/>
              </a:rPr>
              <a:t>1.Мәтінді түсініп оқы.</a:t>
            </a:r>
            <a:endParaRPr lang="ru-RU" sz="1600" dirty="0">
              <a:latin typeface="Times New Roman" pitchFamily="18" charset="0"/>
              <a:cs typeface="Times New Roman" pitchFamily="18" charset="0"/>
            </a:endParaRPr>
          </a:p>
          <a:p>
            <a:r>
              <a:rPr lang="kk-KZ" sz="1600" dirty="0" smtClean="0">
                <a:latin typeface="Times New Roman" pitchFamily="18" charset="0"/>
                <a:cs typeface="Times New Roman" pitchFamily="18" charset="0"/>
              </a:rPr>
              <a:t>	Стадион </a:t>
            </a:r>
            <a:r>
              <a:rPr lang="kk-KZ" sz="1600" dirty="0">
                <a:latin typeface="Times New Roman" pitchFamily="18" charset="0"/>
                <a:cs typeface="Times New Roman" pitchFamily="18" charset="0"/>
              </a:rPr>
              <a:t>– спорттық жарыстарды өткізуге арналған спорт құрылысы. Әдетте, стадионда үлкен алаң болады. Ол алаңның айналасында жүгіруден және әр алуан спорттық сайыстар өткізу үшін жарыс жолы орналасқан. Жарыс жолының ортасында футбол алаңы бар. Бұл жерде найза, диск, балға лақтырудан сайыстар өткізілуі мүмкін. Көрермендер үшін алаңды айнала сатылап орындықтар қойылады.</a:t>
            </a:r>
            <a:endParaRPr lang="ru-RU" sz="1600" dirty="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Ең </a:t>
            </a:r>
            <a:r>
              <a:rPr lang="kk-KZ" sz="1600" dirty="0">
                <a:latin typeface="Times New Roman" pitchFamily="18" charset="0"/>
                <a:cs typeface="Times New Roman" pitchFamily="18" charset="0"/>
              </a:rPr>
              <a:t>алғашқы стадион Олимпиадалық ойындарды өткізу үшін Ежелгі Грецияда жасалған. Бұл стадион Олимпии қаласында орналасқан. Оның жарыс алаңының ұзындығы бір бағытқа шамамен жүз тоқсан екі метрді құрады.Ұзындық өлшемі қайдан пайда болды? Аңыздарға сүйенсек, жарыс алаңын Олимпиида Грецияның аты аңызға айналған батыры Геракл өлшеген. Ол осы жарыс алаңын жүріп өткен. Сондағы арақашықтық оның табанының ұзындығына тең алты жүзді құраған. «Стадия» сөзінен «стадион» сөзі пайда болған. </a:t>
            </a:r>
            <a:endParaRPr lang="ru-RU" sz="1600" dirty="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Бүгінгі </a:t>
            </a:r>
            <a:r>
              <a:rPr lang="kk-KZ" sz="1600" dirty="0">
                <a:latin typeface="Times New Roman" pitchFamily="18" charset="0"/>
                <a:cs typeface="Times New Roman" pitchFamily="18" charset="0"/>
              </a:rPr>
              <a:t>күні стадиондар барлық қалаларда бар. Алматы қаласының  басты спорттық алаңы «Орталық стадион» - республикамыздағы ең ірі кешендердің бірі. Ол 1958 жылы тамыз айында іске қосылды. Оның көлемі -22 гектар. Оған 23 804 көрермен сияды. Стадионда футбол, жеңіл атлетика, шапшаң жүгіру, коньки тебу, көгалдағы және доппен ойнайтын хоккей, волейбол, бокс және т.б. спорттың барлық түрлері бойынша халықаралық жарыстар өткізілген.</a:t>
            </a:r>
            <a:endParaRPr lang="ru-RU" sz="1600" dirty="0">
              <a:latin typeface="Times New Roman" pitchFamily="18" charset="0"/>
              <a:cs typeface="Times New Roman" pitchFamily="18" charset="0"/>
            </a:endParaRPr>
          </a:p>
          <a:p>
            <a:r>
              <a:rPr lang="kk-KZ" sz="1600" dirty="0" smtClean="0">
                <a:latin typeface="Times New Roman" pitchFamily="18" charset="0"/>
                <a:cs typeface="Times New Roman" pitchFamily="18" charset="0"/>
              </a:rPr>
              <a:t>	«</a:t>
            </a:r>
            <a:r>
              <a:rPr lang="kk-KZ" sz="1600" dirty="0">
                <a:latin typeface="Times New Roman" pitchFamily="18" charset="0"/>
                <a:cs typeface="Times New Roman" pitchFamily="18" charset="0"/>
              </a:rPr>
              <a:t>Астана Арена» стадионы Қазақстанның бас қаласы Астана қаласында орналасқан. Бұл стадионға 30 000 көрермен сияды. Стадион 2009 жылдың шілде айында іске қосылды. «Астана Арена» әлемдегі қозғалмалы шатыры бар алты стадионның құрамына енеді. Жылжымалы шатыры 20 минутта ашылып-жабылады. Стадион алдымен футболға бағытталған, сонымен қатар күрес, дзюдо және бокс, басқа да спорттық іс-шараларға бейімделген.</a:t>
            </a:r>
            <a:endParaRPr lang="ru-RU" sz="1600" dirty="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Заманауи </a:t>
            </a:r>
            <a:r>
              <a:rPr lang="kk-KZ" sz="1600" dirty="0">
                <a:latin typeface="Times New Roman" pitchFamily="18" charset="0"/>
                <a:cs typeface="Times New Roman" pitchFamily="18" charset="0"/>
              </a:rPr>
              <a:t>стадиондар Ежелгі Греция кезіндегі стадиондардан сырт-пішіні бойынша өзгерген, бірақ олар ептілік, батылдық, күштілікті көрсетуге арналған орын болып қала береді.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897354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61849"/>
            <a:ext cx="7920880" cy="2308324"/>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Метапәндік</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артықшылығы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ақпараттық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аясында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берілген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орындау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барысында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пәнде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игерген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қолдана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Мысалы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назар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аударсақ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математикада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өлшем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бірліктері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жайлы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білімі</a:t>
            </a:r>
            <a:r>
              <a:rPr lang="ru-RU" sz="2400" dirty="0">
                <a:latin typeface="Times New Roman" pitchFamily="18" charset="0"/>
                <a:cs typeface="Times New Roman" pitchFamily="18" charset="0"/>
              </a:rPr>
              <a:t> ар </a:t>
            </a:r>
            <a:r>
              <a:rPr lang="ru-RU" sz="2400" dirty="0" err="1">
                <a:latin typeface="Times New Roman" pitchFamily="18" charset="0"/>
                <a:cs typeface="Times New Roman" pitchFamily="18" charset="0"/>
              </a:rPr>
              <a:t>оқушы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орындап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рефлексиялайды</a:t>
            </a:r>
            <a:r>
              <a:rPr lang="ru-RU" sz="2400" dirty="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08965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352425"/>
            <a:ext cx="5514975"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64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Жазира\Downloads\sgf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 y="-1222"/>
            <a:ext cx="9166819" cy="68592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347663"/>
            <a:ext cx="521017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418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685800"/>
            <a:ext cx="52863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871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848872" cy="2308324"/>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Қорыта</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келе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бастауыш</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беру </a:t>
            </a:r>
            <a:r>
              <a:rPr lang="ru-RU" sz="2400" dirty="0" err="1">
                <a:latin typeface="Times New Roman" pitchFamily="18" charset="0"/>
                <a:cs typeface="Times New Roman" pitchFamily="18" charset="0"/>
              </a:rPr>
              <a:t>үдерісінде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танымдық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реттеушілік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коммуникативтік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тұлғалық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ұйымдастыру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әзірленеді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пән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немесе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бірнеше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пән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аясында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білімдерін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рефлексиялауды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көздейді</a:t>
            </a:r>
            <a:r>
              <a:rPr lang="ru-RU" sz="2400" dirty="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88992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kk-KZ" sz="3200" b="1" i="1" dirty="0" smtClean="0">
                <a:solidFill>
                  <a:srgbClr val="FF0000"/>
                </a:solidFill>
                <a:latin typeface="Times New Roman" pitchFamily="18" charset="0"/>
                <a:cs typeface="Times New Roman" pitchFamily="18" charset="0"/>
              </a:rPr>
              <a:t>Бақылау сұрақтары:</a:t>
            </a:r>
            <a:endParaRPr lang="tr-TR" sz="3200" b="1" i="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lvl="0" indent="0" algn="just">
              <a:buNone/>
            </a:pPr>
            <a:r>
              <a:rPr lang="kk-KZ" sz="2800" dirty="0">
                <a:latin typeface="Times New Roman" pitchFamily="18" charset="0"/>
                <a:cs typeface="Times New Roman" pitchFamily="18" charset="0"/>
              </a:rPr>
              <a:t>1. Бастауыш білім беру пәндерін метапәндік тұрғыда оқыту үдерісінде ӘОӘ сәйкес қандай тапсырмаларды ұйымдастыруға болады? </a:t>
            </a:r>
          </a:p>
          <a:p>
            <a:pPr marL="0" lvl="0" indent="0" algn="just">
              <a:buNone/>
            </a:pPr>
            <a:r>
              <a:rPr lang="kk-KZ" sz="2800" dirty="0" smtClean="0">
                <a:latin typeface="Times New Roman" pitchFamily="18" charset="0"/>
                <a:cs typeface="Times New Roman" pitchFamily="18" charset="0"/>
              </a:rPr>
              <a:t>2.Бастауыш </a:t>
            </a:r>
            <a:r>
              <a:rPr lang="kk-KZ" sz="2800" dirty="0">
                <a:latin typeface="Times New Roman" pitchFamily="18" charset="0"/>
                <a:cs typeface="Times New Roman" pitchFamily="18" charset="0"/>
              </a:rPr>
              <a:t>білім беру пәндерін метапәндік тұрғыда оқыту үдерісінде оқушылар қандай метапәндік нәтижелерге ие болады?</a:t>
            </a:r>
          </a:p>
          <a:p>
            <a:endParaRPr lang="tr-TR" dirty="0"/>
          </a:p>
        </p:txBody>
      </p:sp>
    </p:spTree>
    <p:extLst>
      <p:ext uri="{BB962C8B-B14F-4D97-AF65-F5344CB8AC3E}">
        <p14:creationId xmlns:p14="http://schemas.microsoft.com/office/powerpoint/2010/main" val="148063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9552" y="116632"/>
            <a:ext cx="8229600" cy="490066"/>
          </a:xfrm>
        </p:spPr>
        <p:txBody>
          <a:bodyPr>
            <a:normAutofit fontScale="90000"/>
          </a:bodyPr>
          <a:lstStyle/>
          <a:p>
            <a:r>
              <a:rPr lang="kk-KZ" sz="3600" b="1" i="1" dirty="0" smtClean="0">
                <a:solidFill>
                  <a:srgbClr val="FF0000"/>
                </a:solidFill>
                <a:latin typeface="Times New Roman" pitchFamily="18" charset="0"/>
                <a:cs typeface="Times New Roman" pitchFamily="18" charset="0"/>
              </a:rPr>
              <a:t>Қажетті әдебиеттер:</a:t>
            </a:r>
            <a:endParaRPr lang="tr-TR" sz="3600" b="1" i="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67544" y="764704"/>
            <a:ext cx="8229600" cy="4525963"/>
          </a:xfrm>
        </p:spPr>
        <p:txBody>
          <a:bodyPr>
            <a:normAutofit fontScale="25000" lnSpcReduction="20000"/>
          </a:bodyPr>
          <a:lstStyle/>
          <a:p>
            <a:pPr lvl="0" algn="just"/>
            <a:r>
              <a:rPr lang="kk-KZ" sz="7200" dirty="0">
                <a:latin typeface="Times New Roman" pitchFamily="18" charset="0"/>
                <a:cs typeface="Times New Roman" pitchFamily="18" charset="0"/>
              </a:rPr>
              <a:t>Бастауыш білім беру деңгейінің 1-4-сыныптарына арналған "Жаратылыстану" пәнінен үлгілік оқу бағдарламасы (оқыту қазақ тілінде). – Астана, 2018 // http://adilet.zan.kz/kaz/docs/v1800016989 (қаралым күні: 03.07.2019). </a:t>
            </a:r>
            <a:endParaRPr lang="tr-TR" sz="7200" dirty="0">
              <a:latin typeface="Times New Roman" pitchFamily="18" charset="0"/>
              <a:cs typeface="Times New Roman" pitchFamily="18" charset="0"/>
            </a:endParaRPr>
          </a:p>
          <a:p>
            <a:pPr lvl="0" algn="just"/>
            <a:r>
              <a:rPr lang="kk-KZ" sz="7200" dirty="0">
                <a:latin typeface="Times New Roman" pitchFamily="18" charset="0"/>
                <a:cs typeface="Times New Roman" pitchFamily="18" charset="0"/>
              </a:rPr>
              <a:t>Бастауыш білім беру деңгейінің 1-4-сыныптарына арналған "Дүниетану" пәнінен үлгілік оқу бағдарламасы (оқыту қазақ тілінде). –Астана, 2018 // http://adilet.zan.kz/kaz/docs/v1800016989 (қаралым күні: 03.08.2019 ). </a:t>
            </a:r>
            <a:endParaRPr lang="tr-TR" sz="7200" dirty="0">
              <a:latin typeface="Times New Roman" pitchFamily="18" charset="0"/>
              <a:cs typeface="Times New Roman" pitchFamily="18" charset="0"/>
            </a:endParaRPr>
          </a:p>
          <a:p>
            <a:pPr lvl="0" algn="just"/>
            <a:r>
              <a:rPr lang="kk-KZ" sz="7200" dirty="0">
                <a:latin typeface="Times New Roman" pitchFamily="18" charset="0"/>
                <a:cs typeface="Times New Roman" pitchFamily="18" charset="0"/>
              </a:rPr>
              <a:t>Бастауыш білім беру деңгейінің 1-4-сыныптарына арналған "Математика" пәнінен үлгілік оқу бағдарламасы (оқыту қазақ тілінде). – Астана, 2018 // http://adilet.zan.kz/kaz/docs/v1800016989 (қаралым күні: 11.07.2019). </a:t>
            </a:r>
            <a:endParaRPr lang="tr-TR" sz="7200" dirty="0">
              <a:latin typeface="Times New Roman" pitchFamily="18" charset="0"/>
              <a:cs typeface="Times New Roman" pitchFamily="18" charset="0"/>
            </a:endParaRPr>
          </a:p>
          <a:p>
            <a:pPr lvl="0" algn="just"/>
            <a:r>
              <a:rPr lang="kk-KZ" sz="7200" dirty="0">
                <a:latin typeface="Times New Roman" pitchFamily="18" charset="0"/>
                <a:cs typeface="Times New Roman" pitchFamily="18" charset="0"/>
              </a:rPr>
              <a:t>Бастауыш білім беру деңгейінің 2-4-сыныптарына арналған "Қазақ тілі" пәнінен үлгілік оқу бағдарламасы (оқыту қазақ тілінде). – Астана, 2018 //http://adilet.zan.kz/kaz/docs/v1800016989 (қаралым күні: 03.07.2019). </a:t>
            </a:r>
            <a:endParaRPr lang="tr-TR" sz="7200" dirty="0">
              <a:latin typeface="Times New Roman" pitchFamily="18" charset="0"/>
              <a:cs typeface="Times New Roman" pitchFamily="18" charset="0"/>
            </a:endParaRPr>
          </a:p>
          <a:p>
            <a:pPr lvl="0" algn="just"/>
            <a:r>
              <a:rPr lang="kk-KZ" sz="7200" dirty="0">
                <a:latin typeface="Times New Roman" pitchFamily="18" charset="0"/>
                <a:cs typeface="Times New Roman" pitchFamily="18" charset="0"/>
              </a:rPr>
              <a:t>Бастауыш білім беру деңгейінің 2-4-сыныптарына арналған "Әдебиеттік оқу" пәнінен үлгілік оқу бағдарламасы (оқыту қазақ тілінде). – Астана, 2018 // http://adilet.zan.kz/kaz/docs/v1800016989 (қаралым күні: 03.07.2019).</a:t>
            </a:r>
            <a:endParaRPr lang="tr-TR" sz="7200" dirty="0">
              <a:latin typeface="Times New Roman" pitchFamily="18" charset="0"/>
              <a:cs typeface="Times New Roman" pitchFamily="18" charset="0"/>
            </a:endParaRPr>
          </a:p>
          <a:p>
            <a:pPr lvl="0" algn="just"/>
            <a:r>
              <a:rPr lang="tr-TR" sz="7200" dirty="0">
                <a:latin typeface="Times New Roman" pitchFamily="18" charset="0"/>
                <a:cs typeface="Times New Roman" pitchFamily="18" charset="0"/>
              </a:rPr>
              <a:t>Тұрмашева Б.Қ., Салиш С.С., Мирук Т.Н. Дүниетану. Жалпы білім беретін мектептің 2-сыныбына арналған оқулық. </a:t>
            </a:r>
            <a:r>
              <a:rPr lang="ru-RU" sz="7200" dirty="0">
                <a:latin typeface="Times New Roman" pitchFamily="18" charset="0"/>
                <a:cs typeface="Times New Roman" pitchFamily="18" charset="0"/>
                <a:sym typeface="Symbol"/>
              </a:rPr>
              <a:t></a:t>
            </a:r>
            <a:r>
              <a:rPr lang="tr-TR" sz="7200" dirty="0">
                <a:latin typeface="Times New Roman" pitchFamily="18" charset="0"/>
                <a:cs typeface="Times New Roman" pitchFamily="18" charset="0"/>
              </a:rPr>
              <a:t> Алматы: Атамұра, 2017. </a:t>
            </a:r>
            <a:r>
              <a:rPr lang="ru-RU" sz="7200" dirty="0">
                <a:latin typeface="Times New Roman" pitchFamily="18" charset="0"/>
                <a:cs typeface="Times New Roman" pitchFamily="18" charset="0"/>
                <a:sym typeface="Symbol"/>
              </a:rPr>
              <a:t></a:t>
            </a:r>
            <a:r>
              <a:rPr lang="tr-TR" sz="7200" dirty="0">
                <a:latin typeface="Times New Roman" pitchFamily="18" charset="0"/>
                <a:cs typeface="Times New Roman" pitchFamily="18" charset="0"/>
              </a:rPr>
              <a:t> 112 б. </a:t>
            </a:r>
          </a:p>
          <a:p>
            <a:pPr lvl="0" algn="just"/>
            <a:r>
              <a:rPr lang="tr-TR" sz="7200" dirty="0">
                <a:latin typeface="Times New Roman" pitchFamily="18" charset="0"/>
                <a:cs typeface="Times New Roman" pitchFamily="18" charset="0"/>
              </a:rPr>
              <a:t>Жұмабаева Ә.Е., Уайсова Г.И., Сәдуақас Г.Т. Қазақ тілі. Жалпы білім беретін мектептің 3-сыныбына арналған оқулық. </a:t>
            </a:r>
            <a:r>
              <a:rPr lang="ru-RU" sz="7200" dirty="0">
                <a:latin typeface="Times New Roman" pitchFamily="18" charset="0"/>
                <a:cs typeface="Times New Roman" pitchFamily="18" charset="0"/>
                <a:sym typeface="Symbol"/>
              </a:rPr>
              <a:t></a:t>
            </a:r>
            <a:r>
              <a:rPr lang="tr-TR" sz="7200" dirty="0">
                <a:latin typeface="Times New Roman" pitchFamily="18" charset="0"/>
                <a:cs typeface="Times New Roman" pitchFamily="18" charset="0"/>
              </a:rPr>
              <a:t> Алматы: Атамұра, 2018. </a:t>
            </a:r>
            <a:r>
              <a:rPr lang="ru-RU" sz="7200" dirty="0">
                <a:latin typeface="Times New Roman" pitchFamily="18" charset="0"/>
                <a:cs typeface="Times New Roman" pitchFamily="18" charset="0"/>
                <a:sym typeface="Symbol"/>
              </a:rPr>
              <a:t></a:t>
            </a:r>
            <a:r>
              <a:rPr lang="tr-TR" sz="7200" dirty="0">
                <a:latin typeface="Times New Roman" pitchFamily="18" charset="0"/>
                <a:cs typeface="Times New Roman" pitchFamily="18" charset="0"/>
              </a:rPr>
              <a:t> 128 б. </a:t>
            </a:r>
          </a:p>
          <a:p>
            <a:pPr lvl="0" algn="just"/>
            <a:r>
              <a:rPr lang="tr-TR" sz="7200" dirty="0">
                <a:latin typeface="Times New Roman" pitchFamily="18" charset="0"/>
                <a:cs typeface="Times New Roman" pitchFamily="18" charset="0"/>
              </a:rPr>
              <a:t>Ақпаева Ә.Б., Лебедева Л.А., Мыңжасарова М.Ж., Лихобабенко Т.Х. Математика: жалпы білім беретін мектептің 4-сыныбына арналған оқулық. - Алматы: алматыкітап баспасы, 2019. </a:t>
            </a:r>
            <a:r>
              <a:rPr lang="ru-RU" sz="7200" dirty="0">
                <a:latin typeface="Times New Roman" pitchFamily="18" charset="0"/>
                <a:cs typeface="Times New Roman" pitchFamily="18" charset="0"/>
                <a:sym typeface="Symbol"/>
              </a:rPr>
              <a:t></a:t>
            </a:r>
            <a:r>
              <a:rPr lang="tr-TR" sz="7200" dirty="0">
                <a:latin typeface="Times New Roman" pitchFamily="18" charset="0"/>
                <a:cs typeface="Times New Roman" pitchFamily="18" charset="0"/>
              </a:rPr>
              <a:t> 148 б.</a:t>
            </a:r>
          </a:p>
          <a:p>
            <a:pPr algn="just"/>
            <a:r>
              <a:rPr lang="tr-TR" sz="7200" b="1" dirty="0">
                <a:latin typeface="Times New Roman" pitchFamily="18" charset="0"/>
                <a:cs typeface="Times New Roman" pitchFamily="18" charset="0"/>
              </a:rPr>
              <a:t> </a:t>
            </a:r>
            <a:endParaRPr lang="tr-TR" sz="7200" dirty="0">
              <a:latin typeface="Times New Roman" pitchFamily="18" charset="0"/>
              <a:cs typeface="Times New Roman" pitchFamily="18" charset="0"/>
            </a:endParaRPr>
          </a:p>
          <a:p>
            <a:pPr marL="0" indent="0">
              <a:buNone/>
            </a:pPr>
            <a:endParaRPr lang="tr-TR" dirty="0"/>
          </a:p>
        </p:txBody>
      </p:sp>
    </p:spTree>
    <p:extLst>
      <p:ext uri="{BB962C8B-B14F-4D97-AF65-F5344CB8AC3E}">
        <p14:creationId xmlns:p14="http://schemas.microsoft.com/office/powerpoint/2010/main" val="77338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kk-KZ" sz="3600" b="1" i="1" dirty="0" smtClean="0">
                <a:solidFill>
                  <a:srgbClr val="FF0000"/>
                </a:solidFill>
                <a:latin typeface="Times New Roman" pitchFamily="18" charset="0"/>
                <a:cs typeface="Times New Roman" pitchFamily="18" charset="0"/>
              </a:rPr>
              <a:t>Дәріс жоспары:</a:t>
            </a:r>
            <a:endParaRPr lang="tr-TR" sz="3600" b="1" i="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1"/>
            <a:ext cx="8229600" cy="4061048"/>
          </a:xfrm>
        </p:spPr>
        <p:txBody>
          <a:bodyPr>
            <a:normAutofit/>
          </a:bodyPr>
          <a:lstStyle/>
          <a:p>
            <a:pPr marL="0" indent="0" algn="just">
              <a:buNone/>
            </a:pPr>
            <a:r>
              <a:rPr lang="ru-RU" sz="2400" dirty="0">
                <a:latin typeface="Times New Roman" pitchFamily="18" charset="0"/>
                <a:cs typeface="Times New Roman" pitchFamily="18" charset="0"/>
              </a:rPr>
              <a:t>1. </a:t>
            </a:r>
            <a:r>
              <a:rPr lang="ru-RU" sz="2400" dirty="0" err="1">
                <a:latin typeface="Times New Roman" pitchFamily="18" charset="0"/>
                <a:cs typeface="Times New Roman" pitchFamily="18" charset="0"/>
              </a:rPr>
              <a:t>Бастауыш</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беру </a:t>
            </a:r>
            <a:r>
              <a:rPr lang="ru-RU" sz="2400" dirty="0" err="1">
                <a:latin typeface="Times New Roman" pitchFamily="18" charset="0"/>
                <a:cs typeface="Times New Roman" pitchFamily="18" charset="0"/>
              </a:rPr>
              <a:t>пәндерін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тұрғыда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оқытудың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әдіс-тәсілдері</a:t>
            </a:r>
            <a:r>
              <a:rPr lang="ru-RU" sz="2400" dirty="0">
                <a:latin typeface="Times New Roman" pitchFamily="18" charset="0"/>
                <a:cs typeface="Times New Roman" pitchFamily="18" charset="0"/>
              </a:rPr>
              <a:t> </a:t>
            </a:r>
          </a:p>
          <a:p>
            <a:pPr marL="0" indent="0" algn="just">
              <a:buNone/>
            </a:pPr>
            <a:r>
              <a:rPr lang="ru-RU" sz="2400" dirty="0">
                <a:latin typeface="Times New Roman" pitchFamily="18" charset="0"/>
                <a:cs typeface="Times New Roman" pitchFamily="18" charset="0"/>
              </a:rPr>
              <a:t>2. </a:t>
            </a:r>
            <a:r>
              <a:rPr lang="ru-RU" sz="2400" dirty="0" err="1">
                <a:latin typeface="Times New Roman" pitchFamily="18" charset="0"/>
                <a:cs typeface="Times New Roman" pitchFamily="18" charset="0"/>
              </a:rPr>
              <a:t>Бастауыш</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сынып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оқушыларының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нәтижелерін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қалыптастыруға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бағытталған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a:t>
            </a:r>
            <a:endParaRPr lang="ru-RU" sz="2400" dirty="0">
              <a:latin typeface="Times New Roman" pitchFamily="18" charset="0"/>
              <a:cs typeface="Times New Roman" pitchFamily="18" charset="0"/>
            </a:endParaRPr>
          </a:p>
          <a:p>
            <a:pPr marL="0" indent="0">
              <a:buNone/>
            </a:pPr>
            <a:endParaRPr lang="tr-TR" dirty="0"/>
          </a:p>
        </p:txBody>
      </p:sp>
    </p:spTree>
    <p:extLst>
      <p:ext uri="{BB962C8B-B14F-4D97-AF65-F5344CB8AC3E}">
        <p14:creationId xmlns:p14="http://schemas.microsoft.com/office/powerpoint/2010/main" val="358327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kk-KZ" sz="3600" b="1" i="1" dirty="0" smtClean="0">
                <a:solidFill>
                  <a:srgbClr val="FF0000"/>
                </a:solidFill>
                <a:latin typeface="Times New Roman" pitchFamily="18" charset="0"/>
                <a:cs typeface="Times New Roman" pitchFamily="18" charset="0"/>
              </a:rPr>
              <a:t>Тақырыпқа ену сұрақтары: </a:t>
            </a:r>
            <a:endParaRPr lang="tr-TR" sz="36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algn="just"/>
            <a:r>
              <a:rPr lang="kk-KZ" sz="2400" dirty="0">
                <a:latin typeface="Times New Roman" pitchFamily="18" charset="0"/>
                <a:cs typeface="Times New Roman" pitchFamily="18" charset="0"/>
              </a:rPr>
              <a:t>Бастауыш білім беру пәндерін метапәндік тұрғыда оқыту артықшылықтарын атап өтіңіз. </a:t>
            </a:r>
            <a:endParaRPr lang="tr-TR" dirty="0"/>
          </a:p>
        </p:txBody>
      </p:sp>
    </p:spTree>
    <p:extLst>
      <p:ext uri="{BB962C8B-B14F-4D97-AF65-F5344CB8AC3E}">
        <p14:creationId xmlns:p14="http://schemas.microsoft.com/office/powerpoint/2010/main" val="4973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1700808"/>
            <a:ext cx="8229600" cy="4392488"/>
          </a:xfrm>
        </p:spPr>
        <p:txBody>
          <a:bodyPr/>
          <a:lstStyle/>
          <a:p>
            <a:pPr marL="0" indent="0" algn="just">
              <a:buNone/>
            </a:pPr>
            <a:r>
              <a:rPr lang="kk-KZ" sz="2400" dirty="0">
                <a:latin typeface="Times New Roman" pitchFamily="18" charset="0"/>
                <a:cs typeface="Times New Roman" pitchFamily="18" charset="0"/>
              </a:rPr>
              <a:t>«</a:t>
            </a:r>
            <a:r>
              <a:rPr lang="kk-KZ" sz="2400" b="1" dirty="0">
                <a:solidFill>
                  <a:srgbClr val="FF0000"/>
                </a:solidFill>
                <a:latin typeface="Times New Roman" pitchFamily="18" charset="0"/>
                <a:cs typeface="Times New Roman" pitchFamily="18" charset="0"/>
              </a:rPr>
              <a:t>Бүгінгі күні бастауыш білім берудің басты мақсаты </a:t>
            </a:r>
            <a:r>
              <a:rPr lang="tr-TR"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баланы жеке тұлға ретінде қалыптастыру, оның жеке қабілеттерін, оқу ісіндегі оң мотивациясы мен іскерлігін: негізгі мектептің білім беру бағдарламаларын кейіннен меңгеру үшін оқудың, жазудың, есептеудің, тілдік қатынастың, шығармашылық тұрғыдан өзін-өзі көрсетудің, мінез-құлық мәдениетінің берік дағдыларын дамыту» </a:t>
            </a:r>
            <a:r>
              <a:rPr lang="tr-TR" sz="2400" dirty="0">
                <a:latin typeface="Times New Roman" pitchFamily="18" charset="0"/>
                <a:cs typeface="Times New Roman" pitchFamily="18" charset="0"/>
              </a:rPr>
              <a:t>-</a:t>
            </a:r>
            <a:r>
              <a:rPr lang="kk-KZ" sz="2400"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деп </a:t>
            </a:r>
            <a:r>
              <a:rPr lang="kk-KZ" sz="2400" dirty="0" smtClean="0">
                <a:latin typeface="Times New Roman" pitchFamily="18" charset="0"/>
                <a:cs typeface="Times New Roman" pitchFamily="18" charset="0"/>
              </a:rPr>
              <a:t>көрсетілген. </a:t>
            </a:r>
            <a:endParaRPr lang="tr-TR" dirty="0"/>
          </a:p>
        </p:txBody>
      </p:sp>
    </p:spTree>
    <p:extLst>
      <p:ext uri="{BB962C8B-B14F-4D97-AF65-F5344CB8AC3E}">
        <p14:creationId xmlns:p14="http://schemas.microsoft.com/office/powerpoint/2010/main" val="102720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4034" y="188640"/>
            <a:ext cx="8496944" cy="6740307"/>
          </a:xfrm>
          <a:prstGeom prst="rect">
            <a:avLst/>
          </a:prstGeom>
        </p:spPr>
        <p:txBody>
          <a:bodyPr wrap="square">
            <a:spAutoFit/>
          </a:bodyPr>
          <a:lstStyle/>
          <a:p>
            <a:pPr algn="just"/>
            <a:r>
              <a:rPr lang="ru-RU" sz="2400" dirty="0" err="1">
                <a:latin typeface="Times New Roman" pitchFamily="18" charset="0"/>
                <a:cs typeface="Times New Roman" pitchFamily="18" charset="0"/>
              </a:rPr>
              <a:t>Осыған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бүгінгі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таңда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еліміздің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беру </a:t>
            </a:r>
            <a:r>
              <a:rPr lang="ru-RU" sz="2400" dirty="0" err="1">
                <a:latin typeface="Times New Roman" pitchFamily="18" charset="0"/>
                <a:cs typeface="Times New Roman" pitchFamily="18" charset="0"/>
              </a:rPr>
              <a:t>жүйесінде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оқыту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жаңалықтарға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негізделген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жаңа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оқыту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мазмұнымен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қамтамасыз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міндеті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Сондықтан</a:t>
            </a:r>
            <a:r>
              <a:rPr lang="ru-RU" sz="2400" dirty="0">
                <a:latin typeface="Times New Roman" pitchFamily="18" charset="0"/>
                <a:cs typeface="Times New Roman" pitchFamily="18" charset="0"/>
              </a:rPr>
              <a:t> да </a:t>
            </a:r>
            <a:r>
              <a:rPr lang="ru-RU" sz="2400" dirty="0" err="1">
                <a:latin typeface="Times New Roman" pitchFamily="18" charset="0"/>
                <a:cs typeface="Times New Roman" pitchFamily="18" charset="0"/>
              </a:rPr>
              <a:t>терең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өзгермелі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жағдайға</a:t>
            </a:r>
            <a:r>
              <a:rPr lang="ru-RU" sz="2400" dirty="0">
                <a:latin typeface="Times New Roman" pitchFamily="18" charset="0"/>
                <a:cs typeface="Times New Roman" pitchFamily="18" charset="0"/>
              </a:rPr>
              <a:t> тез </a:t>
            </a:r>
            <a:r>
              <a:rPr lang="ru-RU" sz="2400" dirty="0" err="1">
                <a:latin typeface="Times New Roman" pitchFamily="18" charset="0"/>
                <a:cs typeface="Times New Roman" pitchFamily="18" charset="0"/>
              </a:rPr>
              <a:t>бейімделгіш</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саналы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бәсекелестік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өресі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азаматтық-тұлғалық</a:t>
            </a:r>
            <a:r>
              <a:rPr lang="ru-RU" sz="2400" dirty="0">
                <a:latin typeface="Times New Roman" pitchFamily="18" charset="0"/>
                <a:cs typeface="Times New Roman" pitchFamily="18" charset="0"/>
              </a:rPr>
              <a:t> бет </a:t>
            </a:r>
            <a:r>
              <a:rPr lang="ru-RU" sz="2400" dirty="0" err="1">
                <a:latin typeface="Times New Roman" pitchFamily="18" charset="0"/>
                <a:cs typeface="Times New Roman" pitchFamily="18" charset="0"/>
              </a:rPr>
              <a:t>бейнесі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қалыптасқан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рухани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дүниесі</a:t>
            </a:r>
            <a:r>
              <a:rPr lang="ru-RU" sz="2400" dirty="0">
                <a:latin typeface="Times New Roman" pitchFamily="18" charset="0"/>
                <a:cs typeface="Times New Roman" pitchFamily="18" charset="0"/>
              </a:rPr>
              <a:t> бай, </a:t>
            </a:r>
            <a:r>
              <a:rPr lang="ru-RU" sz="2400" dirty="0" err="1">
                <a:latin typeface="Times New Roman" pitchFamily="18" charset="0"/>
                <a:cs typeface="Times New Roman" pitchFamily="18" charset="0"/>
              </a:rPr>
              <a:t>кең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ауқымды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дағдылары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қалыптасқан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шығармашылық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ойлай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әлемді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біртұтас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бейнеде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нәтижелері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қалыптасқан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тұлға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тәрбиелеу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беру </a:t>
            </a:r>
            <a:r>
              <a:rPr lang="ru-RU" sz="2400" dirty="0" err="1">
                <a:latin typeface="Times New Roman" pitchFamily="18" charset="0"/>
                <a:cs typeface="Times New Roman" pitchFamily="18" charset="0"/>
              </a:rPr>
              <a:t>жүйесінің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мақсаттарының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айналып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a:t>
            </a:r>
            <a:r>
              <a:rPr lang="ru-RU" sz="2400" dirty="0">
                <a:latin typeface="Times New Roman" pitchFamily="18" charset="0"/>
                <a:cs typeface="Times New Roman" pitchFamily="18" charset="0"/>
              </a:rPr>
              <a:t>. </a:t>
            </a:r>
          </a:p>
          <a:p>
            <a:pPr algn="just"/>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мақсат</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бүгінгі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қоғамның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қарқынды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өзгеруінен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туындап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Өйткені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ересек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өмірінде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пайдалы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болатынын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a:t>
            </a:r>
            <a:r>
              <a:rPr lang="ru-RU" sz="2400" dirty="0">
                <a:latin typeface="Times New Roman" pitchFamily="18" charset="0"/>
                <a:cs typeface="Times New Roman" pitchFamily="18" charset="0"/>
              </a:rPr>
              <a:t> ала </a:t>
            </a:r>
            <a:r>
              <a:rPr lang="ru-RU" sz="2400" dirty="0" err="1">
                <a:latin typeface="Times New Roman" pitchFamily="18" charset="0"/>
                <a:cs typeface="Times New Roman" pitchFamily="18" charset="0"/>
              </a:rPr>
              <a:t>нақты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болжап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мүмкін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емес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жоғарыда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өткеніміздей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теориялық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ойлауын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ақпаратты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қайта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өңдеу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дағдыларын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игеруге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тұрғыда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ойлауын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шығармашылық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ойлауын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реттеушілік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біліктерін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дамытудың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бірден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санаймыз</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145382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kk-KZ" dirty="0">
                <a:latin typeface="Times New Roman" pitchFamily="18" charset="0"/>
                <a:cs typeface="Times New Roman" pitchFamily="18" charset="0"/>
              </a:rPr>
              <a:t>«Тапсырма» ұғымының білімнің түрлі саласында анықтамасы бар. Кең мағынада </a:t>
            </a:r>
            <a:r>
              <a:rPr lang="kk-KZ" i="1" dirty="0">
                <a:latin typeface="Times New Roman" pitchFamily="18" charset="0"/>
                <a:cs typeface="Times New Roman" pitchFamily="18" charset="0"/>
              </a:rPr>
              <a:t>тапсырма </a:t>
            </a:r>
            <a:r>
              <a:rPr lang="kk-KZ" dirty="0">
                <a:latin typeface="Times New Roman" pitchFamily="18" charset="0"/>
                <a:cs typeface="Times New Roman" pitchFamily="18" charset="0"/>
              </a:rPr>
              <a:t>дегеніміз </a:t>
            </a:r>
            <a:r>
              <a:rPr lang="kk-KZ" dirty="0">
                <a:latin typeface="Times New Roman" pitchFamily="18" charset="0"/>
                <a:cs typeface="Times New Roman" pitchFamily="18" charset="0"/>
                <a:sym typeface="Symbol"/>
              </a:rPr>
              <a:t></a:t>
            </a:r>
            <a:r>
              <a:rPr lang="kk-KZ" dirty="0">
                <a:latin typeface="Times New Roman" pitchFamily="18" charset="0"/>
                <a:cs typeface="Times New Roman" pitchFamily="18" charset="0"/>
              </a:rPr>
              <a:t> орындауды талап ететін нұсқау мағынасын береді. </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34070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97346"/>
            <a:ext cx="8136904" cy="6001643"/>
          </a:xfrm>
          <a:prstGeom prst="rect">
            <a:avLst/>
          </a:prstGeom>
        </p:spPr>
        <p:txBody>
          <a:bodyPr wrap="square">
            <a:spAutoFit/>
          </a:bodyPr>
          <a:lstStyle/>
          <a:p>
            <a:pPr algn="just"/>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Әмбебап</a:t>
            </a:r>
            <a:r>
              <a:rPr lang="ru-RU" sz="2400" b="1" dirty="0" smtClean="0">
                <a:latin typeface="Times New Roman" pitchFamily="18" charset="0"/>
                <a:cs typeface="Times New Roman" pitchFamily="18" charset="0"/>
              </a:rPr>
              <a:t> </a:t>
            </a:r>
            <a:r>
              <a:rPr lang="ru-RU" sz="2400" b="1" dirty="0" err="1">
                <a:latin typeface="Times New Roman" pitchFamily="18" charset="0"/>
                <a:cs typeface="Times New Roman" pitchFamily="18" charset="0"/>
              </a:rPr>
              <a:t>оқу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әрекеттері</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қалыптастырудың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Оқыту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үдерісінде</a:t>
            </a:r>
            <a:r>
              <a:rPr lang="ru-RU" sz="2400" dirty="0">
                <a:latin typeface="Times New Roman" pitchFamily="18" charset="0"/>
                <a:cs typeface="Times New Roman" pitchFamily="18" charset="0"/>
              </a:rPr>
              <a:t> осы </a:t>
            </a:r>
            <a:r>
              <a:rPr lang="ru-RU" sz="2400" dirty="0" err="1">
                <a:latin typeface="Times New Roman" pitchFamily="18" charset="0"/>
                <a:cs typeface="Times New Roman" pitchFamily="18" charset="0"/>
              </a:rPr>
              <a:t>аталып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өткен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әмбебап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жүзеге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асыру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нәтижелері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қалыптасады</a:t>
            </a:r>
            <a:r>
              <a:rPr lang="ru-RU" sz="2400" dirty="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Оқушылардың</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нәтижелерінің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деңгейін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кешенді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кіріктірілген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сөзбен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болсақ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нәтижелерін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қалыптастыруға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бағытталған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айқындаймыз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Кіріктірілген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арнайы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ақпараттық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мәтіннің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әзірленеді</a:t>
            </a:r>
            <a:r>
              <a:rPr lang="ru-RU" sz="2400" dirty="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Тапсырмалар</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әмбебап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орындайды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әмбебап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сәйкес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құрастыруға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үлгілерін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ұсынып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отырмыз</a:t>
            </a:r>
            <a:r>
              <a:rPr lang="ru-RU" sz="2400" dirty="0">
                <a:latin typeface="Times New Roman" pitchFamily="18" charset="0"/>
                <a:cs typeface="Times New Roman" pitchFamily="18" charset="0"/>
              </a:rPr>
              <a:t>. Осы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бастауыш</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сынып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мұғалімдері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оқушыларының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әмбебап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ұйымдастыра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нәтижелерін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қалыптастыра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алады</a:t>
            </a:r>
            <a:r>
              <a:rPr lang="ru-RU" sz="2400" dirty="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3252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76672"/>
            <a:ext cx="8229600" cy="490066"/>
          </a:xfrm>
        </p:spPr>
        <p:txBody>
          <a:bodyPr>
            <a:normAutofit fontScale="90000"/>
          </a:bodyPr>
          <a:lstStyle/>
          <a:p>
            <a:r>
              <a:rPr lang="kk-KZ" sz="2700" b="1" dirty="0">
                <a:latin typeface="Times New Roman" pitchFamily="18" charset="0"/>
                <a:cs typeface="Times New Roman" pitchFamily="18" charset="0"/>
              </a:rPr>
              <a:t>Әмбебап оқу әрекеттері бойынша тапсырмалар тізімі</a:t>
            </a:r>
            <a:r>
              <a:rPr lang="tr-TR" dirty="0"/>
              <a:t/>
            </a:r>
            <a:br>
              <a:rPr lang="tr-TR" dirty="0"/>
            </a:br>
            <a:endParaRPr lang="tr-TR" dirty="0"/>
          </a:p>
        </p:txBody>
      </p:sp>
      <p:graphicFrame>
        <p:nvGraphicFramePr>
          <p:cNvPr id="4" name="Таблица 3"/>
          <p:cNvGraphicFramePr>
            <a:graphicFrameLocks noGrp="1"/>
          </p:cNvGraphicFramePr>
          <p:nvPr>
            <p:extLst>
              <p:ext uri="{D42A27DB-BD31-4B8C-83A1-F6EECF244321}">
                <p14:modId xmlns:p14="http://schemas.microsoft.com/office/powerpoint/2010/main" val="3520623126"/>
              </p:ext>
            </p:extLst>
          </p:nvPr>
        </p:nvGraphicFramePr>
        <p:xfrm>
          <a:off x="467544" y="620688"/>
          <a:ext cx="8496943" cy="4824536"/>
        </p:xfrm>
        <a:graphic>
          <a:graphicData uri="http://schemas.openxmlformats.org/drawingml/2006/table">
            <a:tbl>
              <a:tblPr firstRow="1" firstCol="1" bandRow="1">
                <a:tableStyleId>{5C22544A-7EE6-4342-B048-85BDC9FD1C3A}</a:tableStyleId>
              </a:tblPr>
              <a:tblGrid>
                <a:gridCol w="1008112"/>
                <a:gridCol w="2592288"/>
                <a:gridCol w="4896543"/>
              </a:tblGrid>
              <a:tr h="214631">
                <a:tc>
                  <a:txBody>
                    <a:bodyPr/>
                    <a:lstStyle/>
                    <a:p>
                      <a:pPr indent="450215" algn="just">
                        <a:lnSpc>
                          <a:spcPct val="115000"/>
                        </a:lnSpc>
                        <a:spcAft>
                          <a:spcPts val="0"/>
                        </a:spcAft>
                      </a:pPr>
                      <a:r>
                        <a:rPr lang="kk-KZ" sz="1000" dirty="0">
                          <a:effectLst/>
                        </a:rPr>
                        <a:t>ӘОӘ</a:t>
                      </a:r>
                      <a:endParaRPr lang="tr-TR" sz="900" dirty="0">
                        <a:effectLst/>
                        <a:latin typeface="Calibri"/>
                        <a:ea typeface="Calibri"/>
                        <a:cs typeface="Times New Roman"/>
                      </a:endParaRPr>
                    </a:p>
                  </a:txBody>
                  <a:tcPr marL="57130" marR="57130" marT="0" marB="0"/>
                </a:tc>
                <a:tc>
                  <a:txBody>
                    <a:bodyPr/>
                    <a:lstStyle/>
                    <a:p>
                      <a:pPr indent="450215" algn="just">
                        <a:lnSpc>
                          <a:spcPct val="115000"/>
                        </a:lnSpc>
                        <a:spcAft>
                          <a:spcPts val="0"/>
                        </a:spcAft>
                      </a:pPr>
                      <a:r>
                        <a:rPr lang="kk-KZ" sz="1000">
                          <a:effectLst/>
                        </a:rPr>
                        <a:t>Үлгілік оқу міндеттері</a:t>
                      </a:r>
                      <a:endParaRPr lang="tr-TR" sz="900">
                        <a:effectLst/>
                        <a:latin typeface="Calibri"/>
                        <a:ea typeface="Calibri"/>
                        <a:cs typeface="Times New Roman"/>
                      </a:endParaRPr>
                    </a:p>
                  </a:txBody>
                  <a:tcPr marL="57130" marR="57130" marT="0" marB="0"/>
                </a:tc>
                <a:tc>
                  <a:txBody>
                    <a:bodyPr/>
                    <a:lstStyle/>
                    <a:p>
                      <a:pPr indent="450215" algn="just">
                        <a:lnSpc>
                          <a:spcPct val="115000"/>
                        </a:lnSpc>
                        <a:spcAft>
                          <a:spcPts val="0"/>
                        </a:spcAft>
                      </a:pPr>
                      <a:r>
                        <a:rPr lang="kk-KZ" sz="1000">
                          <a:effectLst/>
                        </a:rPr>
                        <a:t>Сабақта ұйымдастыруға болатын тапсырмалар</a:t>
                      </a:r>
                      <a:endParaRPr lang="tr-TR" sz="900">
                        <a:effectLst/>
                        <a:latin typeface="Calibri"/>
                        <a:ea typeface="Calibri"/>
                        <a:cs typeface="Times New Roman"/>
                      </a:endParaRPr>
                    </a:p>
                  </a:txBody>
                  <a:tcPr marL="57130" marR="57130" marT="0" marB="0"/>
                </a:tc>
              </a:tr>
              <a:tr h="214631">
                <a:tc>
                  <a:txBody>
                    <a:bodyPr/>
                    <a:lstStyle/>
                    <a:p>
                      <a:pPr indent="21590" algn="ctr">
                        <a:lnSpc>
                          <a:spcPct val="115000"/>
                        </a:lnSpc>
                        <a:spcAft>
                          <a:spcPts val="0"/>
                        </a:spcAft>
                      </a:pPr>
                      <a:r>
                        <a:rPr lang="kk-KZ" sz="1000">
                          <a:effectLst/>
                        </a:rPr>
                        <a:t>1</a:t>
                      </a:r>
                      <a:endParaRPr lang="tr-TR" sz="900">
                        <a:effectLst/>
                        <a:latin typeface="Calibri"/>
                        <a:ea typeface="Calibri"/>
                        <a:cs typeface="Times New Roman"/>
                      </a:endParaRPr>
                    </a:p>
                  </a:txBody>
                  <a:tcPr marL="57130" marR="57130" marT="0" marB="0"/>
                </a:tc>
                <a:tc>
                  <a:txBody>
                    <a:bodyPr/>
                    <a:lstStyle/>
                    <a:p>
                      <a:pPr marL="111125" algn="ctr">
                        <a:lnSpc>
                          <a:spcPct val="115000"/>
                        </a:lnSpc>
                        <a:spcAft>
                          <a:spcPts val="0"/>
                        </a:spcAft>
                      </a:pPr>
                      <a:r>
                        <a:rPr lang="kk-KZ" sz="1000">
                          <a:effectLst/>
                        </a:rPr>
                        <a:t>2</a:t>
                      </a:r>
                      <a:endParaRPr lang="tr-TR" sz="1000">
                        <a:effectLst/>
                        <a:latin typeface="Times New Roman"/>
                        <a:ea typeface="Times New Roman"/>
                        <a:cs typeface="Times New Roman"/>
                      </a:endParaRPr>
                    </a:p>
                  </a:txBody>
                  <a:tcPr marL="57130" marR="57130" marT="0" marB="0"/>
                </a:tc>
                <a:tc>
                  <a:txBody>
                    <a:bodyPr/>
                    <a:lstStyle/>
                    <a:p>
                      <a:pPr marL="21590" algn="ctr">
                        <a:lnSpc>
                          <a:spcPct val="115000"/>
                        </a:lnSpc>
                        <a:spcAft>
                          <a:spcPts val="0"/>
                        </a:spcAft>
                        <a:tabLst>
                          <a:tab pos="201295" algn="l"/>
                        </a:tabLst>
                      </a:pPr>
                      <a:r>
                        <a:rPr lang="kk-KZ" sz="1000">
                          <a:effectLst/>
                        </a:rPr>
                        <a:t>3</a:t>
                      </a:r>
                      <a:endParaRPr lang="tr-TR" sz="1000">
                        <a:effectLst/>
                        <a:latin typeface="Times New Roman"/>
                        <a:ea typeface="Times New Roman"/>
                        <a:cs typeface="Times New Roman"/>
                      </a:endParaRPr>
                    </a:p>
                  </a:txBody>
                  <a:tcPr marL="57130" marR="57130" marT="0" marB="0"/>
                </a:tc>
              </a:tr>
              <a:tr h="1947002">
                <a:tc>
                  <a:txBody>
                    <a:bodyPr/>
                    <a:lstStyle/>
                    <a:p>
                      <a:pPr indent="21590" algn="just">
                        <a:lnSpc>
                          <a:spcPct val="115000"/>
                        </a:lnSpc>
                        <a:spcAft>
                          <a:spcPts val="0"/>
                        </a:spcAft>
                      </a:pPr>
                      <a:r>
                        <a:rPr lang="kk-KZ" sz="1000" dirty="0">
                          <a:effectLst/>
                        </a:rPr>
                        <a:t>Танымдық</a:t>
                      </a:r>
                      <a:endParaRPr lang="tr-TR" sz="900" dirty="0">
                        <a:effectLst/>
                        <a:latin typeface="Calibri"/>
                        <a:ea typeface="Calibri"/>
                        <a:cs typeface="Times New Roman"/>
                      </a:endParaRPr>
                    </a:p>
                  </a:txBody>
                  <a:tcPr marL="57130" marR="57130" marT="0" marB="0"/>
                </a:tc>
                <a:tc>
                  <a:txBody>
                    <a:bodyPr/>
                    <a:lstStyle/>
                    <a:p>
                      <a:pPr marL="342900" lvl="0" indent="-342900" algn="just">
                        <a:lnSpc>
                          <a:spcPct val="115000"/>
                        </a:lnSpc>
                        <a:buFont typeface="Times New Roman"/>
                        <a:buChar char="-"/>
                      </a:pPr>
                      <a:r>
                        <a:rPr lang="kk-KZ" sz="900" dirty="0">
                          <a:effectLst/>
                        </a:rPr>
                        <a:t>Салыстыру, бағалау</a:t>
                      </a:r>
                      <a:endParaRPr lang="tr-TR" sz="900" dirty="0">
                        <a:effectLst/>
                      </a:endParaRPr>
                    </a:p>
                    <a:p>
                      <a:pPr marL="342900" lvl="0" indent="-342900" algn="just">
                        <a:lnSpc>
                          <a:spcPct val="115000"/>
                        </a:lnSpc>
                        <a:buFont typeface="Times New Roman"/>
                        <a:buChar char="-"/>
                      </a:pPr>
                      <a:r>
                        <a:rPr lang="kk-KZ" sz="900" dirty="0">
                          <a:effectLst/>
                        </a:rPr>
                        <a:t>Эмпирикалық зерттеуді жүргізу</a:t>
                      </a:r>
                      <a:endParaRPr lang="tr-TR" sz="900" dirty="0">
                        <a:effectLst/>
                      </a:endParaRPr>
                    </a:p>
                    <a:p>
                      <a:pPr marL="342900" lvl="0" indent="-342900" algn="just">
                        <a:lnSpc>
                          <a:spcPct val="115000"/>
                        </a:lnSpc>
                        <a:buFont typeface="Times New Roman"/>
                        <a:buChar char="-"/>
                      </a:pPr>
                      <a:r>
                        <a:rPr lang="kk-KZ" sz="900" dirty="0">
                          <a:effectLst/>
                        </a:rPr>
                        <a:t>Теориялық зерттеуді жүргізу</a:t>
                      </a:r>
                      <a:endParaRPr lang="tr-TR" sz="900" dirty="0">
                        <a:effectLst/>
                      </a:endParaRPr>
                    </a:p>
                    <a:p>
                      <a:pPr marL="342900" lvl="0" indent="-342900" algn="just">
                        <a:lnSpc>
                          <a:spcPct val="115000"/>
                        </a:lnSpc>
                        <a:buFont typeface="Times New Roman"/>
                        <a:buChar char="-"/>
                      </a:pPr>
                      <a:r>
                        <a:rPr lang="kk-KZ" sz="900" dirty="0">
                          <a:effectLst/>
                        </a:rPr>
                        <a:t>Мағыналық оқу</a:t>
                      </a:r>
                      <a:endParaRPr lang="tr-TR" sz="900" dirty="0">
                        <a:effectLst/>
                        <a:latin typeface="Calibri"/>
                        <a:ea typeface="Times New Roman"/>
                        <a:cs typeface="Times New Roman"/>
                      </a:endParaRPr>
                    </a:p>
                  </a:txBody>
                  <a:tcPr marL="57130" marR="57130" marT="0" marB="0"/>
                </a:tc>
                <a:tc>
                  <a:txBody>
                    <a:bodyPr/>
                    <a:lstStyle/>
                    <a:p>
                      <a:pPr marL="342900" lvl="0" indent="-342900" algn="just">
                        <a:lnSpc>
                          <a:spcPct val="115000"/>
                        </a:lnSpc>
                        <a:buFont typeface="Symbol"/>
                        <a:buChar char=""/>
                        <a:tabLst>
                          <a:tab pos="201295" algn="l"/>
                        </a:tabLst>
                      </a:pPr>
                      <a:r>
                        <a:rPr lang="kk-KZ" sz="900" dirty="0">
                          <a:effectLst/>
                        </a:rPr>
                        <a:t>Оқулықпен жұмыс;</a:t>
                      </a:r>
                      <a:endParaRPr lang="tr-TR" sz="900" dirty="0">
                        <a:effectLst/>
                      </a:endParaRPr>
                    </a:p>
                    <a:p>
                      <a:pPr marL="342900" lvl="0" indent="-342900" algn="just">
                        <a:lnSpc>
                          <a:spcPct val="115000"/>
                        </a:lnSpc>
                        <a:buFont typeface="Symbol"/>
                        <a:buChar char=""/>
                        <a:tabLst>
                          <a:tab pos="201295" algn="l"/>
                        </a:tabLst>
                      </a:pPr>
                      <a:r>
                        <a:rPr lang="kk-KZ" sz="900" dirty="0">
                          <a:effectLst/>
                        </a:rPr>
                        <a:t>Мәселелік есептер;</a:t>
                      </a:r>
                      <a:endParaRPr lang="tr-TR" sz="900" dirty="0">
                        <a:effectLst/>
                      </a:endParaRPr>
                    </a:p>
                    <a:p>
                      <a:pPr marL="342900" lvl="0" indent="-342900" algn="just">
                        <a:lnSpc>
                          <a:spcPct val="115000"/>
                        </a:lnSpc>
                        <a:buFont typeface="Symbol"/>
                        <a:buChar char=""/>
                        <a:tabLst>
                          <a:tab pos="201295" algn="l"/>
                        </a:tabLst>
                      </a:pPr>
                      <a:r>
                        <a:rPr lang="kk-KZ" sz="900" dirty="0">
                          <a:effectLst/>
                        </a:rPr>
                        <a:t>Мәтін түрінде берілген есептерді шығару;</a:t>
                      </a:r>
                      <a:endParaRPr lang="tr-TR" sz="900" dirty="0">
                        <a:effectLst/>
                      </a:endParaRPr>
                    </a:p>
                    <a:p>
                      <a:pPr marL="342900" lvl="0" indent="-342900" algn="just">
                        <a:lnSpc>
                          <a:spcPct val="115000"/>
                        </a:lnSpc>
                        <a:buFont typeface="Symbol"/>
                        <a:buChar char=""/>
                        <a:tabLst>
                          <a:tab pos="201295" algn="l"/>
                        </a:tabLst>
                      </a:pPr>
                      <a:r>
                        <a:rPr lang="kk-KZ" sz="900" dirty="0">
                          <a:effectLst/>
                        </a:rPr>
                        <a:t>Көп ақпарат ішінен қажеттіні бөліп алу;</a:t>
                      </a:r>
                      <a:endParaRPr lang="tr-TR" sz="900" dirty="0">
                        <a:effectLst/>
                      </a:endParaRPr>
                    </a:p>
                    <a:p>
                      <a:pPr marL="342900" lvl="0" indent="-342900" algn="just">
                        <a:lnSpc>
                          <a:spcPct val="115000"/>
                        </a:lnSpc>
                        <a:buFont typeface="Symbol"/>
                        <a:buChar char=""/>
                        <a:tabLst>
                          <a:tab pos="201295" algn="l"/>
                        </a:tabLst>
                      </a:pPr>
                      <a:r>
                        <a:rPr lang="kk-KZ" sz="900" dirty="0">
                          <a:effectLst/>
                        </a:rPr>
                        <a:t>Ақпараттың жетіспеуі (қандай ақпараттың жоқтығын анықтау, оны табу)</a:t>
                      </a:r>
                      <a:endParaRPr lang="tr-TR" sz="900" dirty="0">
                        <a:effectLst/>
                      </a:endParaRPr>
                    </a:p>
                    <a:p>
                      <a:pPr marL="342900" lvl="0" indent="-342900" algn="just">
                        <a:lnSpc>
                          <a:spcPct val="115000"/>
                        </a:lnSpc>
                        <a:buFont typeface="Symbol"/>
                        <a:buChar char=""/>
                        <a:tabLst>
                          <a:tab pos="201295" algn="l"/>
                        </a:tabLst>
                      </a:pPr>
                      <a:r>
                        <a:rPr lang="kk-KZ" sz="900" dirty="0">
                          <a:effectLst/>
                        </a:rPr>
                        <a:t>Ақпаратты өңдеу кезінде сызбалау құралдарын пайдалану;</a:t>
                      </a:r>
                      <a:endParaRPr lang="tr-TR" sz="900" dirty="0">
                        <a:effectLst/>
                      </a:endParaRPr>
                    </a:p>
                    <a:p>
                      <a:pPr marL="342900" lvl="0" indent="-342900" algn="just">
                        <a:lnSpc>
                          <a:spcPct val="115000"/>
                        </a:lnSpc>
                        <a:buFont typeface="Symbol"/>
                        <a:buChar char=""/>
                        <a:tabLst>
                          <a:tab pos="201295" algn="l"/>
                        </a:tabLst>
                      </a:pPr>
                      <a:r>
                        <a:rPr lang="kk-KZ" sz="900" dirty="0">
                          <a:effectLst/>
                        </a:rPr>
                        <a:t>Модельдеуді жүзеге асыру;</a:t>
                      </a:r>
                      <a:endParaRPr lang="tr-TR" sz="900" dirty="0">
                        <a:effectLst/>
                      </a:endParaRPr>
                    </a:p>
                    <a:p>
                      <a:pPr marL="342900" lvl="0" indent="-342900" algn="just">
                        <a:lnSpc>
                          <a:spcPct val="115000"/>
                        </a:lnSpc>
                        <a:buFont typeface="Symbol"/>
                        <a:buChar char=""/>
                        <a:tabLst>
                          <a:tab pos="201295" algn="l"/>
                        </a:tabLst>
                      </a:pPr>
                      <a:r>
                        <a:rPr lang="kk-KZ" sz="900" dirty="0">
                          <a:effectLst/>
                        </a:rPr>
                        <a:t>Сызбаны, диаграмманы құрастыру;</a:t>
                      </a:r>
                      <a:endParaRPr lang="tr-TR" sz="900" dirty="0">
                        <a:effectLst/>
                      </a:endParaRPr>
                    </a:p>
                    <a:p>
                      <a:pPr marL="342900" lvl="0" indent="-342900" algn="just">
                        <a:lnSpc>
                          <a:spcPct val="115000"/>
                        </a:lnSpc>
                        <a:buFont typeface="Symbol"/>
                        <a:buChar char=""/>
                        <a:tabLst>
                          <a:tab pos="201295" algn="l"/>
                        </a:tabLst>
                      </a:pPr>
                      <a:r>
                        <a:rPr lang="kk-KZ" sz="900" dirty="0">
                          <a:effectLst/>
                        </a:rPr>
                        <a:t>Гипотезаны ұсыну;</a:t>
                      </a:r>
                      <a:endParaRPr lang="tr-TR" sz="900" dirty="0">
                        <a:effectLst/>
                      </a:endParaRPr>
                    </a:p>
                    <a:p>
                      <a:pPr marL="342900" lvl="0" indent="-342900" algn="just">
                        <a:lnSpc>
                          <a:spcPct val="115000"/>
                        </a:lnSpc>
                        <a:buFont typeface="Symbol"/>
                        <a:buChar char=""/>
                        <a:tabLst>
                          <a:tab pos="201295" algn="l"/>
                        </a:tabLst>
                      </a:pPr>
                      <a:r>
                        <a:rPr lang="kk-KZ" sz="900" dirty="0">
                          <a:effectLst/>
                        </a:rPr>
                        <a:t>Қандай да пікірді дәлелдеуге арналған тапсырма;</a:t>
                      </a:r>
                      <a:endParaRPr lang="tr-TR" sz="900" dirty="0">
                        <a:effectLst/>
                      </a:endParaRPr>
                    </a:p>
                    <a:p>
                      <a:pPr marL="342900" lvl="0" indent="-342900" algn="just">
                        <a:lnSpc>
                          <a:spcPct val="115000"/>
                        </a:lnSpc>
                        <a:buFont typeface="Symbol"/>
                        <a:buChar char=""/>
                        <a:tabLst>
                          <a:tab pos="201295" algn="l"/>
                        </a:tabLst>
                      </a:pPr>
                      <a:r>
                        <a:rPr lang="kk-KZ" sz="900" dirty="0">
                          <a:effectLst/>
                        </a:rPr>
                        <a:t>Белгілер арқылы қандай да бір пікірді оқу немесе қандай да бір пікірді белгілер арқылы жазу;</a:t>
                      </a:r>
                      <a:endParaRPr lang="tr-TR" sz="900" dirty="0">
                        <a:effectLst/>
                        <a:latin typeface="Calibri"/>
                        <a:cs typeface="Times New Roman"/>
                      </a:endParaRPr>
                    </a:p>
                  </a:txBody>
                  <a:tcPr marL="57130" marR="57130" marT="0" marB="0"/>
                </a:tc>
              </a:tr>
              <a:tr h="393488">
                <a:tc>
                  <a:txBody>
                    <a:bodyPr/>
                    <a:lstStyle/>
                    <a:p>
                      <a:pPr indent="21590" algn="just">
                        <a:lnSpc>
                          <a:spcPct val="115000"/>
                        </a:lnSpc>
                        <a:spcAft>
                          <a:spcPts val="0"/>
                        </a:spcAft>
                      </a:pPr>
                      <a:r>
                        <a:rPr lang="kk-KZ" sz="1000">
                          <a:effectLst/>
                        </a:rPr>
                        <a:t>Реттеушілік</a:t>
                      </a:r>
                      <a:endParaRPr lang="tr-TR" sz="900">
                        <a:effectLst/>
                        <a:latin typeface="Calibri"/>
                        <a:ea typeface="Calibri"/>
                        <a:cs typeface="Times New Roman"/>
                      </a:endParaRPr>
                    </a:p>
                  </a:txBody>
                  <a:tcPr marL="57130" marR="57130" marT="0" marB="0"/>
                </a:tc>
                <a:tc>
                  <a:txBody>
                    <a:bodyPr/>
                    <a:lstStyle/>
                    <a:p>
                      <a:pPr marL="342900" lvl="0" indent="-342900" algn="just">
                        <a:lnSpc>
                          <a:spcPct val="115000"/>
                        </a:lnSpc>
                        <a:buFont typeface="Times New Roman"/>
                        <a:buChar char="-"/>
                      </a:pPr>
                      <a:r>
                        <a:rPr lang="kk-KZ" sz="900">
                          <a:effectLst/>
                        </a:rPr>
                        <a:t>Жоспарлау</a:t>
                      </a:r>
                      <a:endParaRPr lang="tr-TR" sz="900">
                        <a:effectLst/>
                      </a:endParaRPr>
                    </a:p>
                    <a:p>
                      <a:pPr marL="342900" lvl="0" indent="-342900" algn="just">
                        <a:lnSpc>
                          <a:spcPct val="115000"/>
                        </a:lnSpc>
                        <a:buFont typeface="Times New Roman"/>
                        <a:buChar char="-"/>
                      </a:pPr>
                      <a:r>
                        <a:rPr lang="kk-KZ" sz="900">
                          <a:effectLst/>
                        </a:rPr>
                        <a:t>Рефлексиялау</a:t>
                      </a:r>
                      <a:endParaRPr lang="tr-TR" sz="900">
                        <a:effectLst/>
                        <a:latin typeface="Calibri"/>
                        <a:ea typeface="Times New Roman"/>
                        <a:cs typeface="Times New Roman"/>
                      </a:endParaRPr>
                    </a:p>
                  </a:txBody>
                  <a:tcPr marL="57130" marR="57130" marT="0" marB="0"/>
                </a:tc>
                <a:tc>
                  <a:txBody>
                    <a:bodyPr/>
                    <a:lstStyle/>
                    <a:p>
                      <a:pPr marL="342900" lvl="0" indent="-342900" algn="just">
                        <a:lnSpc>
                          <a:spcPct val="115000"/>
                        </a:lnSpc>
                        <a:buFont typeface="Symbol"/>
                        <a:buChar char=""/>
                        <a:tabLst>
                          <a:tab pos="224155" algn="l"/>
                        </a:tabLst>
                      </a:pPr>
                      <a:r>
                        <a:rPr lang="kk-KZ" sz="900">
                          <a:effectLst/>
                        </a:rPr>
                        <a:t>Оқу міндетін анықтау</a:t>
                      </a:r>
                      <a:endParaRPr lang="tr-TR" sz="900">
                        <a:effectLst/>
                      </a:endParaRPr>
                    </a:p>
                    <a:p>
                      <a:pPr marL="342900" lvl="0" indent="-342900" algn="just">
                        <a:lnSpc>
                          <a:spcPct val="115000"/>
                        </a:lnSpc>
                        <a:buFont typeface="Symbol"/>
                        <a:buChar char=""/>
                        <a:tabLst>
                          <a:tab pos="224155" algn="l"/>
                        </a:tabLst>
                      </a:pPr>
                      <a:r>
                        <a:rPr lang="kk-KZ" sz="900">
                          <a:effectLst/>
                        </a:rPr>
                        <a:t>Мәтін түрінде берілген есептерді шығару;</a:t>
                      </a:r>
                      <a:endParaRPr lang="tr-TR" sz="900">
                        <a:effectLst/>
                        <a:latin typeface="Calibri"/>
                        <a:cs typeface="Times New Roman"/>
                      </a:endParaRPr>
                    </a:p>
                  </a:txBody>
                  <a:tcPr marL="57130" marR="57130" marT="0" marB="0"/>
                </a:tc>
              </a:tr>
              <a:tr h="1190688">
                <a:tc>
                  <a:txBody>
                    <a:bodyPr/>
                    <a:lstStyle/>
                    <a:p>
                      <a:pPr>
                        <a:lnSpc>
                          <a:spcPct val="115000"/>
                        </a:lnSpc>
                        <a:spcAft>
                          <a:spcPts val="1000"/>
                        </a:spcAft>
                      </a:pPr>
                      <a:r>
                        <a:rPr lang="kk-KZ" sz="1000">
                          <a:effectLst/>
                        </a:rPr>
                        <a:t> </a:t>
                      </a:r>
                      <a:endParaRPr lang="tr-TR" sz="900">
                        <a:effectLst/>
                        <a:latin typeface="Calibri"/>
                        <a:ea typeface="Calibri"/>
                        <a:cs typeface="Times New Roman"/>
                      </a:endParaRPr>
                    </a:p>
                  </a:txBody>
                  <a:tcPr marL="57130" marR="57130" marT="0" marB="0"/>
                </a:tc>
                <a:tc>
                  <a:txBody>
                    <a:bodyPr/>
                    <a:lstStyle/>
                    <a:p>
                      <a:pPr marL="342900" lvl="0" indent="-342900" algn="just">
                        <a:lnSpc>
                          <a:spcPct val="115000"/>
                        </a:lnSpc>
                        <a:buFont typeface="Times New Roman"/>
                        <a:buChar char="-"/>
                      </a:pPr>
                      <a:r>
                        <a:rPr lang="kk-KZ" sz="900">
                          <a:effectLst/>
                        </a:rPr>
                        <a:t>Ситуацияда бағдарлану</a:t>
                      </a:r>
                      <a:endParaRPr lang="tr-TR" sz="900">
                        <a:effectLst/>
                      </a:endParaRPr>
                    </a:p>
                    <a:p>
                      <a:pPr marL="342900" lvl="0" indent="-342900" algn="just">
                        <a:lnSpc>
                          <a:spcPct val="115000"/>
                        </a:lnSpc>
                        <a:buFont typeface="Times New Roman"/>
                        <a:buChar char="-"/>
                      </a:pPr>
                      <a:r>
                        <a:rPr lang="kk-KZ" sz="900">
                          <a:effectLst/>
                        </a:rPr>
                        <a:t>Болжам жасау</a:t>
                      </a:r>
                      <a:endParaRPr lang="tr-TR" sz="900">
                        <a:effectLst/>
                      </a:endParaRPr>
                    </a:p>
                    <a:p>
                      <a:pPr marL="342900" lvl="0" indent="-342900" algn="just">
                        <a:lnSpc>
                          <a:spcPct val="115000"/>
                        </a:lnSpc>
                        <a:buFont typeface="Times New Roman"/>
                        <a:buChar char="-"/>
                      </a:pPr>
                      <a:r>
                        <a:rPr lang="kk-KZ" sz="900">
                          <a:effectLst/>
                        </a:rPr>
                        <a:t>Мақсатты тұжырымдау</a:t>
                      </a:r>
                      <a:endParaRPr lang="tr-TR" sz="900">
                        <a:effectLst/>
                      </a:endParaRPr>
                    </a:p>
                    <a:p>
                      <a:pPr marL="342900" lvl="0" indent="-342900" algn="just">
                        <a:lnSpc>
                          <a:spcPct val="115000"/>
                        </a:lnSpc>
                        <a:buFont typeface="Times New Roman"/>
                        <a:buChar char="-"/>
                      </a:pPr>
                      <a:r>
                        <a:rPr lang="kk-KZ" sz="900">
                          <a:effectLst/>
                        </a:rPr>
                        <a:t>Бағалау </a:t>
                      </a:r>
                      <a:endParaRPr lang="tr-TR" sz="900">
                        <a:effectLst/>
                      </a:endParaRPr>
                    </a:p>
                    <a:p>
                      <a:pPr marL="342900" lvl="0" indent="-342900" algn="just">
                        <a:lnSpc>
                          <a:spcPct val="115000"/>
                        </a:lnSpc>
                        <a:buFont typeface="Times New Roman"/>
                        <a:buChar char="-"/>
                      </a:pPr>
                      <a:r>
                        <a:rPr lang="kk-KZ" sz="900">
                          <a:effectLst/>
                        </a:rPr>
                        <a:t>Шешім қабылдау</a:t>
                      </a:r>
                      <a:endParaRPr lang="tr-TR" sz="900">
                        <a:effectLst/>
                      </a:endParaRPr>
                    </a:p>
                    <a:p>
                      <a:pPr marL="342900" lvl="0" indent="-342900" algn="just">
                        <a:lnSpc>
                          <a:spcPct val="115000"/>
                        </a:lnSpc>
                        <a:buFont typeface="Times New Roman"/>
                        <a:buChar char="-"/>
                      </a:pPr>
                      <a:r>
                        <a:rPr lang="kk-KZ" sz="900">
                          <a:effectLst/>
                        </a:rPr>
                        <a:t>Өзін өзі бақылау</a:t>
                      </a:r>
                      <a:endParaRPr lang="tr-TR" sz="900">
                        <a:effectLst/>
                      </a:endParaRPr>
                    </a:p>
                    <a:p>
                      <a:pPr marL="342900" lvl="0" indent="-342900" algn="just">
                        <a:lnSpc>
                          <a:spcPct val="115000"/>
                        </a:lnSpc>
                        <a:buFont typeface="Times New Roman"/>
                        <a:buChar char="-"/>
                      </a:pPr>
                      <a:r>
                        <a:rPr lang="kk-KZ" sz="900">
                          <a:effectLst/>
                        </a:rPr>
                        <a:t>Түзету</a:t>
                      </a:r>
                      <a:endParaRPr lang="tr-TR" sz="900">
                        <a:effectLst/>
                        <a:latin typeface="Calibri"/>
                        <a:ea typeface="Times New Roman"/>
                        <a:cs typeface="Times New Roman"/>
                      </a:endParaRPr>
                    </a:p>
                  </a:txBody>
                  <a:tcPr marL="57130" marR="57130" marT="0" marB="0"/>
                </a:tc>
                <a:tc>
                  <a:txBody>
                    <a:bodyPr/>
                    <a:lstStyle/>
                    <a:p>
                      <a:pPr marL="342900" lvl="0" indent="-342900" algn="just">
                        <a:lnSpc>
                          <a:spcPct val="115000"/>
                        </a:lnSpc>
                        <a:buFont typeface="Symbol"/>
                        <a:buChar char=""/>
                        <a:tabLst>
                          <a:tab pos="201295" algn="l"/>
                        </a:tabLst>
                      </a:pPr>
                      <a:r>
                        <a:rPr lang="kk-KZ" sz="900">
                          <a:effectLst/>
                        </a:rPr>
                        <a:t>Қасақана қате жіберу, қателікті іздестіру;</a:t>
                      </a:r>
                      <a:endParaRPr lang="tr-TR" sz="900">
                        <a:effectLst/>
                      </a:endParaRPr>
                    </a:p>
                    <a:p>
                      <a:pPr marL="342900" lvl="0" indent="-342900" algn="just">
                        <a:lnSpc>
                          <a:spcPct val="115000"/>
                        </a:lnSpc>
                        <a:buFont typeface="Symbol"/>
                        <a:buChar char=""/>
                        <a:tabLst>
                          <a:tab pos="201295" algn="l"/>
                        </a:tabLst>
                      </a:pPr>
                      <a:r>
                        <a:rPr lang="kk-KZ" sz="900">
                          <a:effectLst/>
                        </a:rPr>
                        <a:t>Өзіндік бақылау, өзара бақылау;</a:t>
                      </a:r>
                      <a:endParaRPr lang="tr-TR" sz="900">
                        <a:effectLst/>
                      </a:endParaRPr>
                    </a:p>
                    <a:p>
                      <a:pPr marL="342900" lvl="0" indent="-342900" algn="just">
                        <a:lnSpc>
                          <a:spcPct val="115000"/>
                        </a:lnSpc>
                        <a:buFont typeface="Symbol"/>
                        <a:buChar char=""/>
                        <a:tabLst>
                          <a:tab pos="201295" algn="l"/>
                        </a:tabLst>
                      </a:pPr>
                      <a:r>
                        <a:rPr lang="kk-KZ" sz="900">
                          <a:effectLst/>
                        </a:rPr>
                        <a:t>Нәтижені бағалау;</a:t>
                      </a:r>
                      <a:endParaRPr lang="tr-TR" sz="900">
                        <a:effectLst/>
                      </a:endParaRPr>
                    </a:p>
                    <a:p>
                      <a:pPr marL="342900" lvl="0" indent="-342900" algn="just">
                        <a:lnSpc>
                          <a:spcPct val="115000"/>
                        </a:lnSpc>
                        <a:buFont typeface="Symbol"/>
                        <a:buChar char=""/>
                        <a:tabLst>
                          <a:tab pos="201295" algn="l"/>
                        </a:tabLst>
                      </a:pPr>
                      <a:r>
                        <a:rPr lang="kk-KZ" sz="900">
                          <a:effectLst/>
                        </a:rPr>
                        <a:t>Оқулықпен жұмыс, ақпаратты табу, сұрақтарға жауап беру.</a:t>
                      </a:r>
                      <a:endParaRPr lang="tr-TR" sz="900">
                        <a:effectLst/>
                        <a:latin typeface="Calibri"/>
                        <a:cs typeface="Times New Roman"/>
                      </a:endParaRPr>
                    </a:p>
                  </a:txBody>
                  <a:tcPr marL="57130" marR="57130" marT="0" marB="0"/>
                </a:tc>
              </a:tr>
              <a:tr h="864096">
                <a:tc>
                  <a:txBody>
                    <a:bodyPr/>
                    <a:lstStyle/>
                    <a:p>
                      <a:pPr algn="just">
                        <a:lnSpc>
                          <a:spcPct val="115000"/>
                        </a:lnSpc>
                        <a:spcAft>
                          <a:spcPts val="0"/>
                        </a:spcAft>
                      </a:pPr>
                      <a:r>
                        <a:rPr lang="kk-KZ" sz="1000">
                          <a:effectLst/>
                        </a:rPr>
                        <a:t>Коммуникативтік</a:t>
                      </a:r>
                      <a:endParaRPr lang="tr-TR" sz="900">
                        <a:effectLst/>
                        <a:latin typeface="Calibri"/>
                        <a:ea typeface="Calibri"/>
                        <a:cs typeface="Times New Roman"/>
                      </a:endParaRPr>
                    </a:p>
                  </a:txBody>
                  <a:tcPr marL="57130" marR="57130" marT="0" marB="0"/>
                </a:tc>
                <a:tc>
                  <a:txBody>
                    <a:bodyPr/>
                    <a:lstStyle/>
                    <a:p>
                      <a:pPr marL="342900" lvl="0" indent="-342900" algn="just">
                        <a:lnSpc>
                          <a:spcPct val="115000"/>
                        </a:lnSpc>
                        <a:buFont typeface="Times New Roman"/>
                        <a:buChar char="-"/>
                        <a:tabLst>
                          <a:tab pos="20955" algn="l"/>
                          <a:tab pos="154305" algn="l"/>
                        </a:tabLst>
                      </a:pPr>
                      <a:r>
                        <a:rPr lang="kk-KZ" sz="900" dirty="0">
                          <a:effectLst/>
                        </a:rPr>
                        <a:t>Серіктесінің позициясын ескеру</a:t>
                      </a:r>
                      <a:endParaRPr lang="tr-TR" sz="900" dirty="0">
                        <a:effectLst/>
                      </a:endParaRPr>
                    </a:p>
                    <a:p>
                      <a:pPr marL="342900" lvl="0" indent="-342900" algn="just">
                        <a:lnSpc>
                          <a:spcPct val="115000"/>
                        </a:lnSpc>
                        <a:buFont typeface="Times New Roman"/>
                        <a:buChar char="-"/>
                        <a:tabLst>
                          <a:tab pos="20955" algn="l"/>
                          <a:tab pos="154305" algn="l"/>
                        </a:tabLst>
                      </a:pPr>
                      <a:r>
                        <a:rPr lang="kk-KZ" sz="900" dirty="0">
                          <a:effectLst/>
                        </a:rPr>
                        <a:t>Ынтымақтастықты ұйымдастыру және жүзеге асыру</a:t>
                      </a:r>
                      <a:endParaRPr lang="tr-TR" sz="900" dirty="0">
                        <a:effectLst/>
                      </a:endParaRPr>
                    </a:p>
                    <a:p>
                      <a:pPr marL="342900" lvl="0" indent="-342900" algn="just">
                        <a:lnSpc>
                          <a:spcPct val="115000"/>
                        </a:lnSpc>
                        <a:buFont typeface="Times New Roman"/>
                        <a:buChar char="-"/>
                        <a:tabLst>
                          <a:tab pos="20955" algn="l"/>
                          <a:tab pos="154305" algn="l"/>
                        </a:tabLst>
                      </a:pPr>
                      <a:r>
                        <a:rPr lang="kk-KZ" sz="900" dirty="0">
                          <a:effectLst/>
                        </a:rPr>
                        <a:t>Рөлдік ойын</a:t>
                      </a:r>
                      <a:endParaRPr lang="tr-TR" sz="900" dirty="0">
                        <a:effectLst/>
                      </a:endParaRPr>
                    </a:p>
                    <a:p>
                      <a:pPr marL="342900" lvl="0" indent="-342900" algn="just">
                        <a:lnSpc>
                          <a:spcPct val="115000"/>
                        </a:lnSpc>
                        <a:buFont typeface="Times New Roman"/>
                        <a:buChar char="-"/>
                        <a:tabLst>
                          <a:tab pos="20955" algn="l"/>
                          <a:tab pos="154305" algn="l"/>
                        </a:tabLst>
                      </a:pPr>
                      <a:r>
                        <a:rPr lang="kk-KZ" sz="900" dirty="0">
                          <a:effectLst/>
                        </a:rPr>
                        <a:t>Топтық ойындар</a:t>
                      </a:r>
                      <a:endParaRPr lang="tr-TR" sz="900" dirty="0">
                        <a:effectLst/>
                        <a:latin typeface="Calibri"/>
                        <a:ea typeface="Times New Roman"/>
                        <a:cs typeface="Times New Roman"/>
                      </a:endParaRPr>
                    </a:p>
                  </a:txBody>
                  <a:tcPr marL="57130" marR="57130" marT="0" marB="0"/>
                </a:tc>
                <a:tc>
                  <a:txBody>
                    <a:bodyPr/>
                    <a:lstStyle/>
                    <a:p>
                      <a:pPr marL="342900" lvl="0" indent="-342900" algn="just">
                        <a:lnSpc>
                          <a:spcPct val="115000"/>
                        </a:lnSpc>
                        <a:buFont typeface="Symbol"/>
                        <a:buChar char=""/>
                        <a:tabLst>
                          <a:tab pos="138430" algn="l"/>
                        </a:tabLst>
                      </a:pPr>
                      <a:r>
                        <a:rPr lang="kk-KZ" sz="900" dirty="0">
                          <a:effectLst/>
                        </a:rPr>
                        <a:t>Жұптық және топтық жұмыс;</a:t>
                      </a:r>
                      <a:endParaRPr lang="tr-TR" sz="900" dirty="0">
                        <a:effectLst/>
                      </a:endParaRPr>
                    </a:p>
                    <a:p>
                      <a:pPr marL="342900" lvl="0" indent="-342900" algn="just">
                        <a:lnSpc>
                          <a:spcPct val="115000"/>
                        </a:lnSpc>
                        <a:buFont typeface="Symbol"/>
                        <a:buChar char=""/>
                        <a:tabLst>
                          <a:tab pos="138430" algn="l"/>
                        </a:tabLst>
                      </a:pPr>
                      <a:r>
                        <a:rPr lang="kk-KZ" sz="900" dirty="0">
                          <a:effectLst/>
                        </a:rPr>
                        <a:t>Оқу материалы бойынша сұрақтар қою және оған жауап беру;</a:t>
                      </a:r>
                      <a:endParaRPr lang="tr-TR" sz="900" dirty="0">
                        <a:effectLst/>
                      </a:endParaRPr>
                    </a:p>
                    <a:p>
                      <a:pPr marL="342900" lvl="0" indent="-342900" algn="just">
                        <a:lnSpc>
                          <a:spcPct val="115000"/>
                        </a:lnSpc>
                        <a:buFont typeface="Symbol"/>
                        <a:buChar char=""/>
                        <a:tabLst>
                          <a:tab pos="138430" algn="l"/>
                        </a:tabLst>
                      </a:pPr>
                      <a:r>
                        <a:rPr lang="kk-KZ" sz="900" dirty="0">
                          <a:effectLst/>
                        </a:rPr>
                        <a:t>Парталас көршіңе тапсырма құрастырып, ұсыну;</a:t>
                      </a:r>
                      <a:endParaRPr lang="tr-TR" sz="900" dirty="0">
                        <a:effectLst/>
                      </a:endParaRPr>
                    </a:p>
                    <a:p>
                      <a:pPr marL="342900" lvl="0" indent="-342900" algn="just">
                        <a:lnSpc>
                          <a:spcPct val="115000"/>
                        </a:lnSpc>
                        <a:buFont typeface="Symbol"/>
                        <a:buChar char=""/>
                        <a:tabLst>
                          <a:tab pos="138430" algn="l"/>
                        </a:tabLst>
                      </a:pPr>
                      <a:r>
                        <a:rPr lang="kk-KZ" sz="900" dirty="0">
                          <a:effectLst/>
                        </a:rPr>
                        <a:t>Сыныптасының жұмысына пікір қалдыру;</a:t>
                      </a:r>
                      <a:endParaRPr lang="tr-TR" sz="900" dirty="0">
                        <a:effectLst/>
                      </a:endParaRPr>
                    </a:p>
                    <a:p>
                      <a:pPr marL="342900" lvl="0" indent="-342900" algn="just">
                        <a:lnSpc>
                          <a:spcPct val="115000"/>
                        </a:lnSpc>
                        <a:buFont typeface="Symbol"/>
                        <a:buChar char=""/>
                        <a:tabLst>
                          <a:tab pos="138430" algn="l"/>
                        </a:tabLst>
                      </a:pPr>
                      <a:r>
                        <a:rPr lang="kk-KZ" sz="900" dirty="0">
                          <a:effectLst/>
                        </a:rPr>
                        <a:t>Есептерді шешу кезеңдерін негіздеу.</a:t>
                      </a:r>
                      <a:endParaRPr lang="tr-TR" sz="900" dirty="0">
                        <a:effectLst/>
                        <a:latin typeface="Calibri"/>
                        <a:cs typeface="Times New Roman"/>
                      </a:endParaRPr>
                    </a:p>
                  </a:txBody>
                  <a:tcPr marL="57130" marR="5713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52314459"/>
              </p:ext>
            </p:extLst>
          </p:nvPr>
        </p:nvGraphicFramePr>
        <p:xfrm>
          <a:off x="467544" y="5445224"/>
          <a:ext cx="8496943" cy="1682496"/>
        </p:xfrm>
        <a:graphic>
          <a:graphicData uri="http://schemas.openxmlformats.org/drawingml/2006/table">
            <a:tbl>
              <a:tblPr firstRow="1" firstCol="1" bandRow="1">
                <a:tableStyleId>{5C22544A-7EE6-4342-B048-85BDC9FD1C3A}</a:tableStyleId>
              </a:tblPr>
              <a:tblGrid>
                <a:gridCol w="1008112"/>
                <a:gridCol w="2592288"/>
                <a:gridCol w="4896543"/>
              </a:tblGrid>
              <a:tr h="513357">
                <a:tc>
                  <a:txBody>
                    <a:bodyPr/>
                    <a:lstStyle/>
                    <a:p>
                      <a:pPr algn="just">
                        <a:lnSpc>
                          <a:spcPct val="115000"/>
                        </a:lnSpc>
                        <a:spcAft>
                          <a:spcPts val="0"/>
                        </a:spcAft>
                      </a:pPr>
                      <a:r>
                        <a:rPr lang="kk-KZ" sz="1100" dirty="0">
                          <a:effectLst/>
                        </a:rPr>
                        <a:t> </a:t>
                      </a:r>
                      <a:endParaRPr lang="tr-TR" sz="1000" dirty="0">
                        <a:effectLst/>
                        <a:latin typeface="Calibri"/>
                        <a:ea typeface="Calibri"/>
                        <a:cs typeface="Times New Roman"/>
                      </a:endParaRPr>
                    </a:p>
                  </a:txBody>
                  <a:tcPr marL="60872" marR="60872" marT="0" marB="0"/>
                </a:tc>
                <a:tc>
                  <a:txBody>
                    <a:bodyPr/>
                    <a:lstStyle/>
                    <a:p>
                      <a:pPr marL="342900" lvl="0" indent="-342900" algn="just">
                        <a:lnSpc>
                          <a:spcPct val="115000"/>
                        </a:lnSpc>
                        <a:buFont typeface="Times New Roman"/>
                        <a:buChar char="-"/>
                        <a:tabLst>
                          <a:tab pos="20955" algn="l"/>
                          <a:tab pos="154305" algn="l"/>
                        </a:tabLst>
                      </a:pPr>
                      <a:r>
                        <a:rPr lang="kk-KZ" sz="1000" dirty="0">
                          <a:effectLst/>
                        </a:rPr>
                        <a:t>Коммуникативтік дағдылар тренингі</a:t>
                      </a:r>
                      <a:endParaRPr lang="tr-TR" sz="1000" dirty="0">
                        <a:effectLst/>
                      </a:endParaRPr>
                    </a:p>
                    <a:p>
                      <a:pPr marL="342900" lvl="0" indent="-342900" algn="just">
                        <a:lnSpc>
                          <a:spcPct val="115000"/>
                        </a:lnSpc>
                        <a:buFont typeface="Times New Roman"/>
                        <a:buChar char="-"/>
                        <a:tabLst>
                          <a:tab pos="20955" algn="l"/>
                          <a:tab pos="154305" algn="l"/>
                        </a:tabLst>
                      </a:pPr>
                      <a:r>
                        <a:rPr lang="kk-KZ" sz="1000" dirty="0">
                          <a:effectLst/>
                        </a:rPr>
                        <a:t>Ақпаратты беру және пәндік мазмұнның көрініс табуы</a:t>
                      </a:r>
                      <a:endParaRPr lang="tr-TR" sz="1000" dirty="0">
                        <a:effectLst/>
                        <a:latin typeface="Calibri"/>
                        <a:ea typeface="Times New Roman"/>
                        <a:cs typeface="Times New Roman"/>
                      </a:endParaRPr>
                    </a:p>
                  </a:txBody>
                  <a:tcPr marL="60872" marR="60872" marT="0" marB="0"/>
                </a:tc>
                <a:tc>
                  <a:txBody>
                    <a:bodyPr/>
                    <a:lstStyle/>
                    <a:p>
                      <a:pPr marL="21590" algn="just">
                        <a:lnSpc>
                          <a:spcPct val="115000"/>
                        </a:lnSpc>
                        <a:spcAft>
                          <a:spcPts val="0"/>
                        </a:spcAft>
                        <a:tabLst>
                          <a:tab pos="138430" algn="l"/>
                        </a:tabLst>
                      </a:pPr>
                      <a:r>
                        <a:rPr lang="kk-KZ" sz="1100" dirty="0">
                          <a:effectLst/>
                        </a:rPr>
                        <a:t> </a:t>
                      </a:r>
                      <a:endParaRPr lang="tr-TR" sz="1100" dirty="0">
                        <a:effectLst/>
                        <a:latin typeface="Times New Roman"/>
                        <a:ea typeface="Times New Roman"/>
                        <a:cs typeface="Times New Roman"/>
                      </a:endParaRPr>
                    </a:p>
                  </a:txBody>
                  <a:tcPr marL="60872" marR="60872" marT="0" marB="0"/>
                </a:tc>
              </a:tr>
              <a:tr h="1120051">
                <a:tc>
                  <a:txBody>
                    <a:bodyPr/>
                    <a:lstStyle/>
                    <a:p>
                      <a:pPr algn="just">
                        <a:lnSpc>
                          <a:spcPct val="115000"/>
                        </a:lnSpc>
                        <a:spcAft>
                          <a:spcPts val="0"/>
                        </a:spcAft>
                      </a:pPr>
                      <a:r>
                        <a:rPr lang="kk-KZ" sz="1100" dirty="0">
                          <a:effectLst/>
                        </a:rPr>
                        <a:t>Тұлғалық</a:t>
                      </a:r>
                      <a:endParaRPr lang="tr-TR" sz="1000" dirty="0">
                        <a:effectLst/>
                      </a:endParaRPr>
                    </a:p>
                    <a:p>
                      <a:pPr indent="450215" algn="just">
                        <a:lnSpc>
                          <a:spcPct val="115000"/>
                        </a:lnSpc>
                        <a:spcAft>
                          <a:spcPts val="0"/>
                        </a:spcAft>
                      </a:pPr>
                      <a:r>
                        <a:rPr lang="kk-KZ" sz="1100" dirty="0">
                          <a:effectLst/>
                        </a:rPr>
                        <a:t> </a:t>
                      </a:r>
                      <a:endParaRPr lang="tr-TR" sz="1000" dirty="0">
                        <a:effectLst/>
                      </a:endParaRPr>
                    </a:p>
                    <a:p>
                      <a:pPr indent="450215" algn="just">
                        <a:lnSpc>
                          <a:spcPct val="115000"/>
                        </a:lnSpc>
                        <a:spcAft>
                          <a:spcPts val="0"/>
                        </a:spcAft>
                      </a:pPr>
                      <a:r>
                        <a:rPr lang="kk-KZ" sz="1100" dirty="0">
                          <a:effectLst/>
                        </a:rPr>
                        <a:t> </a:t>
                      </a:r>
                      <a:endParaRPr lang="tr-TR" sz="1000" dirty="0">
                        <a:effectLst/>
                      </a:endParaRPr>
                    </a:p>
                    <a:p>
                      <a:pPr indent="450215" algn="just">
                        <a:lnSpc>
                          <a:spcPct val="115000"/>
                        </a:lnSpc>
                        <a:spcAft>
                          <a:spcPts val="0"/>
                        </a:spcAft>
                      </a:pPr>
                      <a:r>
                        <a:rPr lang="kk-KZ" sz="1100" dirty="0">
                          <a:effectLst/>
                        </a:rPr>
                        <a:t> </a:t>
                      </a:r>
                      <a:endParaRPr lang="tr-TR" sz="1000" dirty="0">
                        <a:effectLst/>
                      </a:endParaRPr>
                    </a:p>
                    <a:p>
                      <a:pPr indent="450215" algn="just">
                        <a:lnSpc>
                          <a:spcPct val="115000"/>
                        </a:lnSpc>
                        <a:spcAft>
                          <a:spcPts val="0"/>
                        </a:spcAft>
                      </a:pPr>
                      <a:r>
                        <a:rPr lang="kk-KZ" sz="1100" dirty="0">
                          <a:effectLst/>
                        </a:rPr>
                        <a:t> </a:t>
                      </a:r>
                      <a:endParaRPr lang="tr-TR" sz="1000" dirty="0">
                        <a:effectLst/>
                      </a:endParaRPr>
                    </a:p>
                    <a:p>
                      <a:pPr algn="just">
                        <a:lnSpc>
                          <a:spcPct val="115000"/>
                        </a:lnSpc>
                        <a:spcAft>
                          <a:spcPts val="0"/>
                        </a:spcAft>
                      </a:pPr>
                      <a:r>
                        <a:rPr lang="kk-KZ" sz="1100" dirty="0">
                          <a:effectLst/>
                        </a:rPr>
                        <a:t> </a:t>
                      </a:r>
                      <a:endParaRPr lang="tr-TR" sz="1000" dirty="0">
                        <a:effectLst/>
                        <a:latin typeface="Calibri"/>
                        <a:ea typeface="Calibri"/>
                        <a:cs typeface="Times New Roman"/>
                      </a:endParaRPr>
                    </a:p>
                  </a:txBody>
                  <a:tcPr marL="60872" marR="60872" marT="0" marB="0"/>
                </a:tc>
                <a:tc>
                  <a:txBody>
                    <a:bodyPr/>
                    <a:lstStyle/>
                    <a:p>
                      <a:pPr marL="342900" lvl="0" indent="-342900" algn="just">
                        <a:lnSpc>
                          <a:spcPct val="115000"/>
                        </a:lnSpc>
                        <a:buFont typeface="Times New Roman"/>
                        <a:buChar char="-"/>
                        <a:tabLst>
                          <a:tab pos="125730" algn="l"/>
                        </a:tabLst>
                      </a:pPr>
                      <a:r>
                        <a:rPr lang="kk-KZ" sz="1000" dirty="0">
                          <a:effectLst/>
                        </a:rPr>
                        <a:t>Мен тұжырымдамасын дамыту</a:t>
                      </a:r>
                      <a:endParaRPr lang="tr-TR" sz="1000" dirty="0">
                        <a:effectLst/>
                      </a:endParaRPr>
                    </a:p>
                    <a:p>
                      <a:pPr marL="342900" lvl="0" indent="-342900" algn="just">
                        <a:lnSpc>
                          <a:spcPct val="115000"/>
                        </a:lnSpc>
                        <a:buFont typeface="Times New Roman"/>
                        <a:buChar char="-"/>
                        <a:tabLst>
                          <a:tab pos="125730" algn="l"/>
                        </a:tabLst>
                      </a:pPr>
                      <a:r>
                        <a:rPr lang="kk-KZ" sz="1000" dirty="0">
                          <a:effectLst/>
                        </a:rPr>
                        <a:t>Мағына құру</a:t>
                      </a:r>
                      <a:endParaRPr lang="tr-TR" sz="1000" dirty="0">
                        <a:effectLst/>
                      </a:endParaRPr>
                    </a:p>
                    <a:p>
                      <a:pPr marL="342900" lvl="0" indent="-342900" algn="just">
                        <a:lnSpc>
                          <a:spcPct val="115000"/>
                        </a:lnSpc>
                        <a:buFont typeface="Times New Roman"/>
                        <a:buChar char="-"/>
                        <a:tabLst>
                          <a:tab pos="125730" algn="l"/>
                        </a:tabLst>
                      </a:pPr>
                      <a:r>
                        <a:rPr lang="kk-KZ" sz="1000" dirty="0">
                          <a:effectLst/>
                        </a:rPr>
                        <a:t>Мотивация</a:t>
                      </a:r>
                      <a:endParaRPr lang="tr-TR" sz="1000" dirty="0">
                        <a:effectLst/>
                      </a:endParaRPr>
                    </a:p>
                    <a:p>
                      <a:pPr marL="342900" lvl="0" indent="-342900" algn="just">
                        <a:lnSpc>
                          <a:spcPct val="115000"/>
                        </a:lnSpc>
                        <a:buFont typeface="Times New Roman"/>
                        <a:buChar char="-"/>
                        <a:tabLst>
                          <a:tab pos="125730" algn="l"/>
                        </a:tabLst>
                      </a:pPr>
                      <a:r>
                        <a:rPr lang="kk-KZ" sz="1000" dirty="0">
                          <a:effectLst/>
                        </a:rPr>
                        <a:t>Адамгершілік</a:t>
                      </a:r>
                      <a:r>
                        <a:rPr lang="tr-TR" sz="1000" dirty="0" smtClean="0">
                          <a:effectLst/>
                        </a:rPr>
                        <a:t>-</a:t>
                      </a:r>
                      <a:r>
                        <a:rPr lang="kk-KZ" sz="1000" dirty="0" smtClean="0">
                          <a:effectLst/>
                        </a:rPr>
                        <a:t>этикалық </a:t>
                      </a:r>
                      <a:r>
                        <a:rPr lang="kk-KZ" sz="1000" dirty="0">
                          <a:effectLst/>
                        </a:rPr>
                        <a:t>бағалау</a:t>
                      </a:r>
                      <a:endParaRPr lang="tr-TR" sz="1000" dirty="0">
                        <a:effectLst/>
                        <a:latin typeface="Calibri"/>
                        <a:ea typeface="Times New Roman"/>
                        <a:cs typeface="Times New Roman"/>
                      </a:endParaRPr>
                    </a:p>
                  </a:txBody>
                  <a:tcPr marL="60872" marR="60872" marT="0" marB="0"/>
                </a:tc>
                <a:tc>
                  <a:txBody>
                    <a:bodyPr/>
                    <a:lstStyle/>
                    <a:p>
                      <a:pPr marL="342900" lvl="0" indent="-342900" algn="just">
                        <a:lnSpc>
                          <a:spcPct val="115000"/>
                        </a:lnSpc>
                        <a:buFont typeface="Symbol"/>
                        <a:buChar char=""/>
                        <a:tabLst>
                          <a:tab pos="111760" algn="l"/>
                        </a:tabLst>
                      </a:pPr>
                      <a:r>
                        <a:rPr lang="kk-KZ" sz="1000" dirty="0">
                          <a:effectLst/>
                        </a:rPr>
                        <a:t>Тек фактілерге сүйене отырып, тапсырманың орындалу жолын негіздеу;</a:t>
                      </a:r>
                      <a:endParaRPr lang="tr-TR" sz="1000" dirty="0">
                        <a:effectLst/>
                      </a:endParaRPr>
                    </a:p>
                    <a:p>
                      <a:pPr marL="342900" lvl="0" indent="-342900" algn="just">
                        <a:lnSpc>
                          <a:spcPct val="115000"/>
                        </a:lnSpc>
                        <a:buFont typeface="Symbol"/>
                        <a:buChar char=""/>
                        <a:tabLst>
                          <a:tab pos="111760" algn="l"/>
                        </a:tabLst>
                      </a:pPr>
                      <a:r>
                        <a:rPr lang="kk-KZ" sz="1000" dirty="0">
                          <a:effectLst/>
                        </a:rPr>
                        <a:t>шығармашылық тапсырма;</a:t>
                      </a:r>
                      <a:endParaRPr lang="tr-TR" sz="1000" dirty="0">
                        <a:effectLst/>
                      </a:endParaRPr>
                    </a:p>
                    <a:p>
                      <a:pPr marL="342900" lvl="0" indent="-342900" algn="just">
                        <a:lnSpc>
                          <a:spcPct val="115000"/>
                        </a:lnSpc>
                        <a:buFont typeface="Symbol"/>
                        <a:buChar char=""/>
                        <a:tabLst>
                          <a:tab pos="111760" algn="l"/>
                        </a:tabLst>
                      </a:pPr>
                      <a:r>
                        <a:rPr lang="kk-KZ" sz="1000" dirty="0">
                          <a:effectLst/>
                        </a:rPr>
                        <a:t>жобаларға қатысу;</a:t>
                      </a:r>
                      <a:endParaRPr lang="tr-TR" sz="1000" dirty="0">
                        <a:effectLst/>
                      </a:endParaRPr>
                    </a:p>
                    <a:p>
                      <a:pPr marL="342900" lvl="0" indent="-342900" algn="just">
                        <a:lnSpc>
                          <a:spcPct val="115000"/>
                        </a:lnSpc>
                        <a:buFont typeface="Symbol"/>
                        <a:buChar char=""/>
                        <a:tabLst>
                          <a:tab pos="111760" algn="l"/>
                        </a:tabLst>
                      </a:pPr>
                      <a:r>
                        <a:rPr lang="kk-KZ" sz="1000" dirty="0">
                          <a:effectLst/>
                        </a:rPr>
                        <a:t>сабақты қорытындылау (оқушылар өздерінің сабаққа деген қатынасын тек фактілерге сүйене отырып айтуы керек);</a:t>
                      </a:r>
                      <a:endParaRPr lang="tr-TR" sz="1000" dirty="0">
                        <a:effectLst/>
                      </a:endParaRPr>
                    </a:p>
                    <a:p>
                      <a:pPr marL="342900" lvl="0" indent="-342900" algn="just">
                        <a:lnSpc>
                          <a:spcPct val="115000"/>
                        </a:lnSpc>
                        <a:buFont typeface="Symbol"/>
                        <a:buChar char=""/>
                        <a:tabLst>
                          <a:tab pos="111760" algn="l"/>
                        </a:tabLst>
                      </a:pPr>
                      <a:r>
                        <a:rPr lang="kk-KZ" sz="1000" dirty="0">
                          <a:effectLst/>
                        </a:rPr>
                        <a:t>Талқылау.</a:t>
                      </a:r>
                      <a:endParaRPr lang="tr-TR" sz="1000" dirty="0">
                        <a:effectLst/>
                        <a:latin typeface="Calibri"/>
                        <a:cs typeface="Times New Roman"/>
                      </a:endParaRPr>
                    </a:p>
                  </a:txBody>
                  <a:tcPr marL="60872" marR="60872" marT="0" marB="0"/>
                </a:tc>
              </a:tr>
            </a:tbl>
          </a:graphicData>
        </a:graphic>
      </p:graphicFrame>
    </p:spTree>
    <p:extLst>
      <p:ext uri="{BB962C8B-B14F-4D97-AF65-F5344CB8AC3E}">
        <p14:creationId xmlns:p14="http://schemas.microsoft.com/office/powerpoint/2010/main" val="320790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12845"/>
            <a:ext cx="8280920" cy="5632311"/>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Бастауыш</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беру </a:t>
            </a:r>
            <a:r>
              <a:rPr lang="ru-RU" sz="2400" dirty="0" err="1">
                <a:latin typeface="Times New Roman" pitchFamily="18" charset="0"/>
                <a:cs typeface="Times New Roman" pitchFamily="18" charset="0"/>
              </a:rPr>
              <a:t>пәндерін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тұрғыда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оқытудың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рефлексиялаудың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жолы</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құрастырудың</a:t>
            </a:r>
            <a:r>
              <a:rPr lang="ru-RU" sz="2400" dirty="0">
                <a:latin typeface="Times New Roman" pitchFamily="18" charset="0"/>
                <a:cs typeface="Times New Roman" pitchFamily="18" charset="0"/>
              </a:rPr>
              <a:t>, оны </a:t>
            </a:r>
            <a:r>
              <a:rPr lang="ru-RU" sz="2400" dirty="0" err="1">
                <a:latin typeface="Times New Roman" pitchFamily="18" charset="0"/>
                <a:cs typeface="Times New Roman" pitchFamily="18" charset="0"/>
              </a:rPr>
              <a:t>оқыту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қолдануды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дұрыс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ұйымдастырудың</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әдістемесі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ұсынылады</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Белгілі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тақырып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төңірегінде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метапәндік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құрастыру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үшін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әмбебап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анықтау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қажет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кестедегі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үлгілік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міндетіне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сәйкес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таңдау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керек</a:t>
            </a:r>
            <a:r>
              <a:rPr lang="ru-RU" sz="2400" dirty="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Мысалы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белгілі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аясында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ақпарат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ішінен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қажеттіні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бөліп</a:t>
            </a:r>
            <a:r>
              <a:rPr lang="ru-RU" sz="2400" dirty="0">
                <a:latin typeface="Times New Roman" pitchFamily="18" charset="0"/>
                <a:cs typeface="Times New Roman" pitchFamily="18" charset="0"/>
              </a:rPr>
              <a:t> ал» </a:t>
            </a:r>
            <a:r>
              <a:rPr lang="ru-RU" sz="2400" dirty="0" err="1">
                <a:latin typeface="Times New Roman" pitchFamily="18" charset="0"/>
                <a:cs typeface="Times New Roman" pitchFamily="18" charset="0"/>
              </a:rPr>
              <a:t>сипатындағы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құрастыруға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тапсырманы</a:t>
            </a:r>
            <a:r>
              <a:rPr lang="ru-RU" sz="2400" dirty="0">
                <a:latin typeface="Times New Roman" pitchFamily="18" charset="0"/>
                <a:cs typeface="Times New Roman" pitchFamily="18" charset="0"/>
              </a:rPr>
              <a:t> да </a:t>
            </a:r>
            <a:r>
              <a:rPr lang="ru-RU" sz="2400" dirty="0" err="1">
                <a:latin typeface="Times New Roman" pitchFamily="18" charset="0"/>
                <a:cs typeface="Times New Roman" pitchFamily="18" charset="0"/>
              </a:rPr>
              <a:t>мұғалім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мақсатына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сәйкес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түрлендіре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аясында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бірнеше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жүзеге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асыруға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Үлгі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көрсетілген</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24281783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821</Words>
  <Application>Microsoft Office PowerPoint</Application>
  <PresentationFormat>Экран (4:3)</PresentationFormat>
  <Paragraphs>107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Пән: Бастауыш білім берудегі метапәндік тәсілдеме  Дәріс тақырыбы:  Бастауыш білім беру пәндерін метапәндік тұрғыда оқытудың әдістемесі</vt:lpstr>
      <vt:lpstr>Дәріс жоспары:</vt:lpstr>
      <vt:lpstr>Тақырыпқа ену сұрақтары: </vt:lpstr>
      <vt:lpstr>Презентация PowerPoint</vt:lpstr>
      <vt:lpstr>Презентация PowerPoint</vt:lpstr>
      <vt:lpstr>Презентация PowerPoint</vt:lpstr>
      <vt:lpstr>Презентация PowerPoint</vt:lpstr>
      <vt:lpstr>Әмбебап оқу әрекеттері бойынша тапсырмалар тізімі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Бақылау сұрақтары:</vt:lpstr>
      <vt:lpstr>Қажетті әдебиеттер: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Пән: Бастауыш білім берудегі метапәндік тәсілдеме  Дәріс тақырыбы:  Бастауыш білім берудегі метапәндік тәсілдеме пәні</dc:title>
  <dc:creator>Жазира</dc:creator>
  <cp:lastModifiedBy>Жазира</cp:lastModifiedBy>
  <cp:revision>17</cp:revision>
  <dcterms:created xsi:type="dcterms:W3CDTF">2023-10-08T17:46:57Z</dcterms:created>
  <dcterms:modified xsi:type="dcterms:W3CDTF">2023-10-14T04:06:45Z</dcterms:modified>
</cp:coreProperties>
</file>